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44" r:id="rId4"/>
    <p:sldMasterId id="2147483956" r:id="rId5"/>
  </p:sldMasterIdLst>
  <p:notesMasterIdLst>
    <p:notesMasterId r:id="rId11"/>
  </p:notesMasterIdLst>
  <p:handoutMasterIdLst>
    <p:handoutMasterId r:id="rId12"/>
  </p:handoutMasterIdLst>
  <p:sldIdLst>
    <p:sldId id="2352" r:id="rId6"/>
    <p:sldId id="2266" r:id="rId7"/>
    <p:sldId id="2265" r:id="rId8"/>
    <p:sldId id="2339" r:id="rId9"/>
    <p:sldId id="2145706276" r:id="rId1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4" roundtripDataSignature="AMtx7mh/FMwPeHOm4/TELC9rSoqMyWglo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2E2382-A82A-68A0-9756-4EDC15B87375}" name="Long, Laura (NIH/OD) [E]" initials="L[" userId="S::longlk@nih.gov::262281d7-79a4-4511-9b5c-936c77c65b3a" providerId="AD"/>
  <p188:author id="{E8551592-8E0D-B244-5331-58D7ED558E19}" name="Schwetz, Tara (NIH/OD) [E]" initials="S[" userId="S::schwetzta@nih.gov::10206947-c9cd-408a-9140-a867f4ba9f2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Kelsey Sugrue" initials="" lastIdx="8" clrIdx="0"/>
  <p:cmAuthor id="1" name="Joshua Denny" initials="" lastIdx="1" clrIdx="1"/>
  <p:cmAuthor id="2" name="Denny, Joshua (NIH/OD) [E]" initials="DJ([" lastIdx="8" clrIdx="2">
    <p:extLst>
      <p:ext uri="{19B8F6BF-5375-455C-9EA6-DF929625EA0E}">
        <p15:presenceInfo xmlns:p15="http://schemas.microsoft.com/office/powerpoint/2012/main" userId="S::dennyjc@nih.gov::6cefbf8f-ec0e-4b92-8fc3-f11680c06ca0" providerId="AD"/>
      </p:ext>
    </p:extLst>
  </p:cmAuthor>
  <p:cmAuthor id="3" name="Kelsey Sugrue" initials="KS" lastIdx="39" clrIdx="3">
    <p:extLst>
      <p:ext uri="{19B8F6BF-5375-455C-9EA6-DF929625EA0E}">
        <p15:presenceInfo xmlns:p15="http://schemas.microsoft.com/office/powerpoint/2012/main" userId="S::ksugrue@palladianpartners.com::83120b22-f8fd-4f16-a661-b5db75ef5198" providerId="AD"/>
      </p:ext>
    </p:extLst>
  </p:cmAuthor>
  <p:cmAuthor id="4" name="Saara Khadir" initials="SK" lastIdx="2" clrIdx="4">
    <p:extLst>
      <p:ext uri="{19B8F6BF-5375-455C-9EA6-DF929625EA0E}">
        <p15:presenceInfo xmlns:p15="http://schemas.microsoft.com/office/powerpoint/2012/main" userId="S::skhadir@Palladianpartners.com::90f93b1d-7f4e-40a4-80c1-9f80f1438188" providerId="AD"/>
      </p:ext>
    </p:extLst>
  </p:cmAuthor>
  <p:cmAuthor id="5" name="Adam Goldfine" initials="AG" lastIdx="2" clrIdx="5">
    <p:extLst>
      <p:ext uri="{19B8F6BF-5375-455C-9EA6-DF929625EA0E}">
        <p15:presenceInfo xmlns:p15="http://schemas.microsoft.com/office/powerpoint/2012/main" userId="S::agoldfine@palladianpartners.com::80fda019-7bcc-41ba-b7f8-fe584dfb1870" providerId="AD"/>
      </p:ext>
    </p:extLst>
  </p:cmAuthor>
  <p:cmAuthor id="6" name="Meran Elsayed | WONDROS" initials="ME|W" lastIdx="23" clrIdx="6">
    <p:extLst>
      <p:ext uri="{19B8F6BF-5375-455C-9EA6-DF929625EA0E}">
        <p15:presenceInfo xmlns:p15="http://schemas.microsoft.com/office/powerpoint/2012/main" userId="S::meran@wondros.onmicrosoft.com::0cb4ab17-a69d-401f-91bf-394cef5fa6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B0E2"/>
    <a:srgbClr val="45AA4A"/>
    <a:srgbClr val="663090"/>
    <a:srgbClr val="201B1F"/>
    <a:srgbClr val="000000"/>
    <a:srgbClr val="1A54CC"/>
    <a:srgbClr val="3C78D9"/>
    <a:srgbClr val="6D9FEC"/>
    <a:srgbClr val="A4C3F5"/>
    <a:srgbClr val="F3F4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9A08FA-EAC2-458C-B196-706214FAAF52}" v="1" dt="2023-03-09T20:04:57.262"/>
  </p1510:revLst>
</p1510:revInfo>
</file>

<file path=ppt/tableStyles.xml><?xml version="1.0" encoding="utf-8"?>
<a:tblStyleLst xmlns:a="http://schemas.openxmlformats.org/drawingml/2006/main" def="{67F91A34-3F59-437A-B90D-DBF2DF7D7F41}">
  <a:tblStyle styleId="{67F91A34-3F59-437A-B90D-DBF2DF7D7F4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48" autoAdjust="0"/>
    <p:restoredTop sz="86389" autoAdjust="0"/>
  </p:normalViewPr>
  <p:slideViewPr>
    <p:cSldViewPr snapToGrid="0">
      <p:cViewPr varScale="1">
        <p:scale>
          <a:sx n="95" d="100"/>
          <a:sy n="95" d="100"/>
        </p:scale>
        <p:origin x="138"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85" Type="http://schemas.openxmlformats.org/officeDocument/2006/relationships/commentAuthors" Target="commentAuthors.xml"/><Relationship Id="rId3" Type="http://schemas.openxmlformats.org/officeDocument/2006/relationships/customXml" Target="../customXml/item3.xml"/><Relationship Id="rId84" Type="http://customschemas.google.com/relationships/presentationmetadata" Target="metadata"/><Relationship Id="rId89"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handoutMaster" Target="handoutMasters/handoutMaster1.xml"/><Relationship Id="rId2" Type="http://schemas.openxmlformats.org/officeDocument/2006/relationships/customXml" Target="../customXml/item2.xml"/><Relationship Id="rId88" Type="http://schemas.openxmlformats.org/officeDocument/2006/relationships/theme" Target="theme/theme1.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87" Type="http://schemas.openxmlformats.org/officeDocument/2006/relationships/viewProps" Target="viewProps.xml"/><Relationship Id="rId5" Type="http://schemas.openxmlformats.org/officeDocument/2006/relationships/slideMaster" Target="slideMasters/slideMaster2.xml"/><Relationship Id="rId90" Type="http://schemas.microsoft.com/office/2015/10/relationships/revisionInfo" Target="revisionInfo.xml"/><Relationship Id="rId10" Type="http://schemas.openxmlformats.org/officeDocument/2006/relationships/slide" Target="slides/slide5.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7CEEB1-5730-3D4B-A46E-3306D162BF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07FD678-8904-614D-BFD1-B79EC129B3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FAD1BD-0E75-4D4F-A348-733A5801C6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2FF8D0-C6D5-A549-AEFB-9F5DD64215E2}" type="slidenum">
              <a:rPr lang="en-US" smtClean="0"/>
              <a:t>‹#›</a:t>
            </a:fld>
            <a:endParaRPr lang="en-US"/>
          </a:p>
        </p:txBody>
      </p:sp>
    </p:spTree>
    <p:extLst>
      <p:ext uri="{BB962C8B-B14F-4D97-AF65-F5344CB8AC3E}">
        <p14:creationId xmlns:p14="http://schemas.microsoft.com/office/powerpoint/2010/main" val="2494243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0776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2917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0748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06611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chemeClr val="bg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2" name="TextBox 1">
            <a:extLst>
              <a:ext uri="{FF2B5EF4-FFF2-40B4-BE49-F238E27FC236}">
                <a16:creationId xmlns:a16="http://schemas.microsoft.com/office/drawing/2014/main" id="{43FCCA3F-BEED-784F-B27F-C9F317A2C64E}"/>
              </a:ext>
            </a:extLst>
          </p:cNvPr>
          <p:cNvSpPr txBox="1"/>
          <p:nvPr userDrawn="1"/>
        </p:nvSpPr>
        <p:spPr>
          <a:xfrm>
            <a:off x="9369287" y="887896"/>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pic>
        <p:nvPicPr>
          <p:cNvPr id="8" name="Graphic 7">
            <a:extLst>
              <a:ext uri="{FF2B5EF4-FFF2-40B4-BE49-F238E27FC236}">
                <a16:creationId xmlns:a16="http://schemas.microsoft.com/office/drawing/2014/main" id="{D17CC9C4-2263-4A46-B5FB-C7268343DB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82709" y="5915341"/>
            <a:ext cx="2519681" cy="383857"/>
          </a:xfrm>
          <a:prstGeom prst="rect">
            <a:avLst/>
          </a:prstGeom>
        </p:spPr>
      </p:pic>
    </p:spTree>
    <p:extLst>
      <p:ext uri="{BB962C8B-B14F-4D97-AF65-F5344CB8AC3E}">
        <p14:creationId xmlns:p14="http://schemas.microsoft.com/office/powerpoint/2010/main" val="3943797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_01 (yellow)_layout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92;p62">
            <a:extLst>
              <a:ext uri="{FF2B5EF4-FFF2-40B4-BE49-F238E27FC236}">
                <a16:creationId xmlns:a16="http://schemas.microsoft.com/office/drawing/2014/main" id="{A3363508-D7C2-0D4F-B151-FC1C39F7C044}"/>
              </a:ext>
            </a:extLst>
          </p:cNvPr>
          <p:cNvSpPr txBox="1">
            <a:spLocks noGrp="1"/>
          </p:cNvSpPr>
          <p:nvPr>
            <p:ph type="title"/>
          </p:nvPr>
        </p:nvSpPr>
        <p:spPr>
          <a:xfrm>
            <a:off x="6528939" y="623394"/>
            <a:ext cx="5399238" cy="43535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2400" b="1" i="0" u="none" strike="noStrike" cap="none">
                <a:solidFill>
                  <a:srgbClr val="26226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2" name="TextBox 1">
            <a:extLst>
              <a:ext uri="{FF2B5EF4-FFF2-40B4-BE49-F238E27FC236}">
                <a16:creationId xmlns:a16="http://schemas.microsoft.com/office/drawing/2014/main" id="{A67CB898-19A9-4641-A7D4-35346657E0AA}"/>
              </a:ext>
            </a:extLst>
          </p:cNvPr>
          <p:cNvSpPr txBox="1"/>
          <p:nvPr userDrawn="1"/>
        </p:nvSpPr>
        <p:spPr>
          <a:xfrm>
            <a:off x="8918713" y="6785113"/>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sp>
        <p:nvSpPr>
          <p:cNvPr id="10" name="Text Placeholder 5">
            <a:extLst>
              <a:ext uri="{FF2B5EF4-FFF2-40B4-BE49-F238E27FC236}">
                <a16:creationId xmlns:a16="http://schemas.microsoft.com/office/drawing/2014/main" id="{33DAC09C-07C7-6B4A-A868-88029300461C}"/>
              </a:ext>
            </a:extLst>
          </p:cNvPr>
          <p:cNvSpPr>
            <a:spLocks noGrp="1"/>
          </p:cNvSpPr>
          <p:nvPr>
            <p:ph type="body" sz="quarter" idx="10" hasCustomPrompt="1"/>
          </p:nvPr>
        </p:nvSpPr>
        <p:spPr>
          <a:xfrm>
            <a:off x="6528939" y="1525950"/>
            <a:ext cx="5399238" cy="4503790"/>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Tree>
    <p:extLst>
      <p:ext uri="{BB962C8B-B14F-4D97-AF65-F5344CB8AC3E}">
        <p14:creationId xmlns:p14="http://schemas.microsoft.com/office/powerpoint/2010/main" val="4231481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chemeClr val="bg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2" name="TextBox 1">
            <a:extLst>
              <a:ext uri="{FF2B5EF4-FFF2-40B4-BE49-F238E27FC236}">
                <a16:creationId xmlns:a16="http://schemas.microsoft.com/office/drawing/2014/main" id="{43FCCA3F-BEED-784F-B27F-C9F317A2C64E}"/>
              </a:ext>
            </a:extLst>
          </p:cNvPr>
          <p:cNvSpPr txBox="1"/>
          <p:nvPr userDrawn="1"/>
        </p:nvSpPr>
        <p:spPr>
          <a:xfrm>
            <a:off x="9369287" y="887896"/>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pic>
        <p:nvPicPr>
          <p:cNvPr id="8" name="Graphic 7" descr="Logo for the National Institutes of Health, Turning Discovery Into Health">
            <a:extLst>
              <a:ext uri="{FF2B5EF4-FFF2-40B4-BE49-F238E27FC236}">
                <a16:creationId xmlns:a16="http://schemas.microsoft.com/office/drawing/2014/main" id="{D17CC9C4-2263-4A46-B5FB-C7268343DB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82709" y="5915341"/>
            <a:ext cx="2519681" cy="383857"/>
          </a:xfrm>
          <a:prstGeom prst="rect">
            <a:avLst/>
          </a:prstGeom>
        </p:spPr>
      </p:pic>
    </p:spTree>
    <p:extLst>
      <p:ext uri="{BB962C8B-B14F-4D97-AF65-F5344CB8AC3E}">
        <p14:creationId xmlns:p14="http://schemas.microsoft.com/office/powerpoint/2010/main" val="3733883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chemeClr val="bg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pic>
        <p:nvPicPr>
          <p:cNvPr id="8" name="Graphic 7" descr="Logo for the National Institutes of Health, Turning Discovery Into Health">
            <a:extLst>
              <a:ext uri="{FF2B5EF4-FFF2-40B4-BE49-F238E27FC236}">
                <a16:creationId xmlns:a16="http://schemas.microsoft.com/office/drawing/2014/main" id="{D17CC9C4-2263-4A46-B5FB-C7268343DB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82709" y="5915341"/>
            <a:ext cx="2519681" cy="383857"/>
          </a:xfrm>
          <a:prstGeom prst="rect">
            <a:avLst/>
          </a:prstGeom>
        </p:spPr>
      </p:pic>
    </p:spTree>
    <p:extLst>
      <p:ext uri="{BB962C8B-B14F-4D97-AF65-F5344CB8AC3E}">
        <p14:creationId xmlns:p14="http://schemas.microsoft.com/office/powerpoint/2010/main" val="50968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chemeClr val="bg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pic>
        <p:nvPicPr>
          <p:cNvPr id="8" name="Graphic 7" descr="Logo for the National Institutes of Health, Turning Discovery Into Health">
            <a:extLst>
              <a:ext uri="{FF2B5EF4-FFF2-40B4-BE49-F238E27FC236}">
                <a16:creationId xmlns:a16="http://schemas.microsoft.com/office/drawing/2014/main" id="{D17CC9C4-2263-4A46-B5FB-C7268343DB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82709" y="5915341"/>
            <a:ext cx="2519681" cy="383857"/>
          </a:xfrm>
          <a:prstGeom prst="rect">
            <a:avLst/>
          </a:prstGeom>
        </p:spPr>
      </p:pic>
    </p:spTree>
    <p:extLst>
      <p:ext uri="{BB962C8B-B14F-4D97-AF65-F5344CB8AC3E}">
        <p14:creationId xmlns:p14="http://schemas.microsoft.com/office/powerpoint/2010/main" val="897259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pic>
        <p:nvPicPr>
          <p:cNvPr id="4" name="Graphic 3" descr="Logo for the National Institutes of Health, Turning Discovery into Health">
            <a:extLst>
              <a:ext uri="{FF2B5EF4-FFF2-40B4-BE49-F238E27FC236}">
                <a16:creationId xmlns:a16="http://schemas.microsoft.com/office/drawing/2014/main" id="{4E05A5B8-08DD-4E4F-BD96-24D36ACE38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78317" y="5914671"/>
            <a:ext cx="2524073" cy="384527"/>
          </a:xfrm>
          <a:prstGeom prst="rect">
            <a:avLst/>
          </a:prstGeom>
        </p:spPr>
      </p:pic>
    </p:spTree>
    <p:extLst>
      <p:ext uri="{BB962C8B-B14F-4D97-AF65-F5344CB8AC3E}">
        <p14:creationId xmlns:p14="http://schemas.microsoft.com/office/powerpoint/2010/main" val="2175036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pic>
        <p:nvPicPr>
          <p:cNvPr id="4" name="Graphic 3" descr="Logo for the National Institutes of Health, Turning Discovery Into Health">
            <a:extLst>
              <a:ext uri="{FF2B5EF4-FFF2-40B4-BE49-F238E27FC236}">
                <a16:creationId xmlns:a16="http://schemas.microsoft.com/office/drawing/2014/main" id="{4E05A5B8-08DD-4E4F-BD96-24D36ACE38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78317" y="5914671"/>
            <a:ext cx="2524073" cy="384527"/>
          </a:xfrm>
          <a:prstGeom prst="rect">
            <a:avLst/>
          </a:prstGeom>
        </p:spPr>
      </p:pic>
    </p:spTree>
    <p:extLst>
      <p:ext uri="{BB962C8B-B14F-4D97-AF65-F5344CB8AC3E}">
        <p14:creationId xmlns:p14="http://schemas.microsoft.com/office/powerpoint/2010/main" val="647452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pic>
        <p:nvPicPr>
          <p:cNvPr id="4" name="Graphic 3" descr="Logo for the National Institutes of Health, Turning Discovery Into Health">
            <a:extLst>
              <a:ext uri="{FF2B5EF4-FFF2-40B4-BE49-F238E27FC236}">
                <a16:creationId xmlns:a16="http://schemas.microsoft.com/office/drawing/2014/main" id="{4E05A5B8-08DD-4E4F-BD96-24D36ACE38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78317" y="5914671"/>
            <a:ext cx="2524073" cy="384527"/>
          </a:xfrm>
          <a:prstGeom prst="rect">
            <a:avLst/>
          </a:prstGeom>
        </p:spPr>
      </p:pic>
    </p:spTree>
    <p:extLst>
      <p:ext uri="{BB962C8B-B14F-4D97-AF65-F5344CB8AC3E}">
        <p14:creationId xmlns:p14="http://schemas.microsoft.com/office/powerpoint/2010/main" val="2242701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_01 (yellow)_layout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92;p62">
            <a:extLst>
              <a:ext uri="{FF2B5EF4-FFF2-40B4-BE49-F238E27FC236}">
                <a16:creationId xmlns:a16="http://schemas.microsoft.com/office/drawing/2014/main" id="{DFE418DA-E70E-E24C-9098-665E9A3BF7CA}"/>
              </a:ext>
            </a:extLst>
          </p:cNvPr>
          <p:cNvSpPr txBox="1">
            <a:spLocks noGrp="1"/>
          </p:cNvSpPr>
          <p:nvPr>
            <p:ph type="title"/>
          </p:nvPr>
        </p:nvSpPr>
        <p:spPr>
          <a:xfrm>
            <a:off x="465872" y="202020"/>
            <a:ext cx="11214394" cy="734661"/>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2400" b="1" i="0" u="none" strike="noStrike" cap="none">
                <a:solidFill>
                  <a:schemeClr val="bg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12" name="Text Placeholder 5">
            <a:extLst>
              <a:ext uri="{FF2B5EF4-FFF2-40B4-BE49-F238E27FC236}">
                <a16:creationId xmlns:a16="http://schemas.microsoft.com/office/drawing/2014/main" id="{49FAD06B-8046-4746-9B5C-D8E411EF1804}"/>
              </a:ext>
            </a:extLst>
          </p:cNvPr>
          <p:cNvSpPr>
            <a:spLocks noGrp="1"/>
          </p:cNvSpPr>
          <p:nvPr>
            <p:ph type="body" sz="quarter" idx="10" hasCustomPrompt="1"/>
          </p:nvPr>
        </p:nvSpPr>
        <p:spPr>
          <a:xfrm>
            <a:off x="470928" y="1592210"/>
            <a:ext cx="5292605" cy="612775"/>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
        <p:nvSpPr>
          <p:cNvPr id="13" name="Text Placeholder 5">
            <a:extLst>
              <a:ext uri="{FF2B5EF4-FFF2-40B4-BE49-F238E27FC236}">
                <a16:creationId xmlns:a16="http://schemas.microsoft.com/office/drawing/2014/main" id="{4730ED56-2F80-4041-8763-73F4C736AA70}"/>
              </a:ext>
            </a:extLst>
          </p:cNvPr>
          <p:cNvSpPr>
            <a:spLocks noGrp="1"/>
          </p:cNvSpPr>
          <p:nvPr>
            <p:ph type="body" sz="quarter" idx="11" hasCustomPrompt="1"/>
          </p:nvPr>
        </p:nvSpPr>
        <p:spPr>
          <a:xfrm>
            <a:off x="6387661" y="1592210"/>
            <a:ext cx="5292605" cy="612775"/>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
        <p:nvSpPr>
          <p:cNvPr id="2" name="TextBox 1">
            <a:extLst>
              <a:ext uri="{FF2B5EF4-FFF2-40B4-BE49-F238E27FC236}">
                <a16:creationId xmlns:a16="http://schemas.microsoft.com/office/drawing/2014/main" id="{7C0A002F-A03A-AC44-B905-B08DBF082F69}"/>
              </a:ext>
            </a:extLst>
          </p:cNvPr>
          <p:cNvSpPr txBox="1"/>
          <p:nvPr userDrawn="1"/>
        </p:nvSpPr>
        <p:spPr>
          <a:xfrm>
            <a:off x="2160104" y="1895061"/>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spTree>
    <p:extLst>
      <p:ext uri="{BB962C8B-B14F-4D97-AF65-F5344CB8AC3E}">
        <p14:creationId xmlns:p14="http://schemas.microsoft.com/office/powerpoint/2010/main" val="177339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_01 (yellow)_layout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92;p62">
            <a:extLst>
              <a:ext uri="{FF2B5EF4-FFF2-40B4-BE49-F238E27FC236}">
                <a16:creationId xmlns:a16="http://schemas.microsoft.com/office/drawing/2014/main" id="{80AF6640-F67D-654D-90B0-E33E0E4A30C0}"/>
              </a:ext>
            </a:extLst>
          </p:cNvPr>
          <p:cNvSpPr txBox="1">
            <a:spLocks noGrp="1"/>
          </p:cNvSpPr>
          <p:nvPr>
            <p:ph type="title"/>
          </p:nvPr>
        </p:nvSpPr>
        <p:spPr>
          <a:xfrm>
            <a:off x="2228336" y="202020"/>
            <a:ext cx="9647915" cy="734661"/>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2400" b="1" i="0" u="none" strike="noStrike" cap="none">
                <a:solidFill>
                  <a:srgbClr val="26226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10" name="Text Placeholder 5">
            <a:extLst>
              <a:ext uri="{FF2B5EF4-FFF2-40B4-BE49-F238E27FC236}">
                <a16:creationId xmlns:a16="http://schemas.microsoft.com/office/drawing/2014/main" id="{74AE1CBB-F5C8-534C-A3C7-E4F87EB3F68E}"/>
              </a:ext>
            </a:extLst>
          </p:cNvPr>
          <p:cNvSpPr>
            <a:spLocks noGrp="1"/>
          </p:cNvSpPr>
          <p:nvPr>
            <p:ph type="body" sz="quarter" idx="10" hasCustomPrompt="1"/>
          </p:nvPr>
        </p:nvSpPr>
        <p:spPr>
          <a:xfrm>
            <a:off x="2228335" y="1525950"/>
            <a:ext cx="4980847" cy="4503790"/>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
        <p:nvSpPr>
          <p:cNvPr id="2" name="TextBox 1">
            <a:extLst>
              <a:ext uri="{FF2B5EF4-FFF2-40B4-BE49-F238E27FC236}">
                <a16:creationId xmlns:a16="http://schemas.microsoft.com/office/drawing/2014/main" id="{876DC2D4-E786-3444-93E4-2B271E0229EA}"/>
              </a:ext>
            </a:extLst>
          </p:cNvPr>
          <p:cNvSpPr txBox="1"/>
          <p:nvPr userDrawn="1"/>
        </p:nvSpPr>
        <p:spPr>
          <a:xfrm>
            <a:off x="9992139" y="3193774"/>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spTree>
    <p:extLst>
      <p:ext uri="{BB962C8B-B14F-4D97-AF65-F5344CB8AC3E}">
        <p14:creationId xmlns:p14="http://schemas.microsoft.com/office/powerpoint/2010/main" val="2887884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_01 (yellow)_layout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92;p62">
            <a:extLst>
              <a:ext uri="{FF2B5EF4-FFF2-40B4-BE49-F238E27FC236}">
                <a16:creationId xmlns:a16="http://schemas.microsoft.com/office/drawing/2014/main" id="{869A23C4-AECD-5B48-BF0F-A8CF2D4095C4}"/>
              </a:ext>
            </a:extLst>
          </p:cNvPr>
          <p:cNvSpPr txBox="1">
            <a:spLocks noGrp="1"/>
          </p:cNvSpPr>
          <p:nvPr>
            <p:ph type="title"/>
          </p:nvPr>
        </p:nvSpPr>
        <p:spPr>
          <a:xfrm>
            <a:off x="465872" y="745359"/>
            <a:ext cx="10922733" cy="734661"/>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2400" b="1" i="0" u="none" strike="noStrike" cap="none">
                <a:solidFill>
                  <a:srgbClr val="26226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11" name="Text Placeholder 5">
            <a:extLst>
              <a:ext uri="{FF2B5EF4-FFF2-40B4-BE49-F238E27FC236}">
                <a16:creationId xmlns:a16="http://schemas.microsoft.com/office/drawing/2014/main" id="{89203971-2B47-3547-861B-2D0B3014D978}"/>
              </a:ext>
            </a:extLst>
          </p:cNvPr>
          <p:cNvSpPr>
            <a:spLocks noGrp="1"/>
          </p:cNvSpPr>
          <p:nvPr>
            <p:ph type="body" sz="quarter" idx="10" hasCustomPrompt="1"/>
          </p:nvPr>
        </p:nvSpPr>
        <p:spPr>
          <a:xfrm>
            <a:off x="470928" y="1781370"/>
            <a:ext cx="5292605" cy="3656148"/>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
        <p:nvSpPr>
          <p:cNvPr id="10" name="Text Placeholder 5">
            <a:extLst>
              <a:ext uri="{FF2B5EF4-FFF2-40B4-BE49-F238E27FC236}">
                <a16:creationId xmlns:a16="http://schemas.microsoft.com/office/drawing/2014/main" id="{B4F90297-4DD4-4241-A775-B5DF8006B8A0}"/>
              </a:ext>
            </a:extLst>
          </p:cNvPr>
          <p:cNvSpPr>
            <a:spLocks noGrp="1"/>
          </p:cNvSpPr>
          <p:nvPr>
            <p:ph type="body" sz="quarter" idx="11" hasCustomPrompt="1"/>
          </p:nvPr>
        </p:nvSpPr>
        <p:spPr>
          <a:xfrm>
            <a:off x="6096000" y="1781370"/>
            <a:ext cx="5292605" cy="3656148"/>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Tree>
    <p:extLst>
      <p:ext uri="{BB962C8B-B14F-4D97-AF65-F5344CB8AC3E}">
        <p14:creationId xmlns:p14="http://schemas.microsoft.com/office/powerpoint/2010/main" val="2958966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chemeClr val="bg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2" name="TextBox 1">
            <a:extLst>
              <a:ext uri="{FF2B5EF4-FFF2-40B4-BE49-F238E27FC236}">
                <a16:creationId xmlns:a16="http://schemas.microsoft.com/office/drawing/2014/main" id="{43FCCA3F-BEED-784F-B27F-C9F317A2C64E}"/>
              </a:ext>
            </a:extLst>
          </p:cNvPr>
          <p:cNvSpPr txBox="1"/>
          <p:nvPr userDrawn="1"/>
        </p:nvSpPr>
        <p:spPr>
          <a:xfrm>
            <a:off x="9369287" y="887896"/>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pic>
        <p:nvPicPr>
          <p:cNvPr id="8" name="Graphic 7">
            <a:extLst>
              <a:ext uri="{FF2B5EF4-FFF2-40B4-BE49-F238E27FC236}">
                <a16:creationId xmlns:a16="http://schemas.microsoft.com/office/drawing/2014/main" id="{D17CC9C4-2263-4A46-B5FB-C7268343DB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82709" y="5915341"/>
            <a:ext cx="2519681" cy="383857"/>
          </a:xfrm>
          <a:prstGeom prst="rect">
            <a:avLst/>
          </a:prstGeom>
        </p:spPr>
      </p:pic>
    </p:spTree>
    <p:extLst>
      <p:ext uri="{BB962C8B-B14F-4D97-AF65-F5344CB8AC3E}">
        <p14:creationId xmlns:p14="http://schemas.microsoft.com/office/powerpoint/2010/main" val="251369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_01 (yellow)_layout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92;p62">
            <a:extLst>
              <a:ext uri="{FF2B5EF4-FFF2-40B4-BE49-F238E27FC236}">
                <a16:creationId xmlns:a16="http://schemas.microsoft.com/office/drawing/2014/main" id="{A3363508-D7C2-0D4F-B151-FC1C39F7C044}"/>
              </a:ext>
            </a:extLst>
          </p:cNvPr>
          <p:cNvSpPr txBox="1">
            <a:spLocks noGrp="1"/>
          </p:cNvSpPr>
          <p:nvPr>
            <p:ph type="title"/>
          </p:nvPr>
        </p:nvSpPr>
        <p:spPr>
          <a:xfrm>
            <a:off x="6528939" y="623394"/>
            <a:ext cx="5399238" cy="43535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2400" b="1" i="0" u="none" strike="noStrike" cap="none">
                <a:solidFill>
                  <a:srgbClr val="26226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10" name="Text Placeholder 5">
            <a:extLst>
              <a:ext uri="{FF2B5EF4-FFF2-40B4-BE49-F238E27FC236}">
                <a16:creationId xmlns:a16="http://schemas.microsoft.com/office/drawing/2014/main" id="{33DAC09C-07C7-6B4A-A868-88029300461C}"/>
              </a:ext>
            </a:extLst>
          </p:cNvPr>
          <p:cNvSpPr>
            <a:spLocks noGrp="1"/>
          </p:cNvSpPr>
          <p:nvPr>
            <p:ph type="body" sz="quarter" idx="10" hasCustomPrompt="1"/>
          </p:nvPr>
        </p:nvSpPr>
        <p:spPr>
          <a:xfrm>
            <a:off x="6528939" y="1525950"/>
            <a:ext cx="5399238" cy="4503790"/>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Tree>
    <p:extLst>
      <p:ext uri="{BB962C8B-B14F-4D97-AF65-F5344CB8AC3E}">
        <p14:creationId xmlns:p14="http://schemas.microsoft.com/office/powerpoint/2010/main" val="2858554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chemeClr val="bg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2" name="TextBox 1">
            <a:extLst>
              <a:ext uri="{FF2B5EF4-FFF2-40B4-BE49-F238E27FC236}">
                <a16:creationId xmlns:a16="http://schemas.microsoft.com/office/drawing/2014/main" id="{43FCCA3F-BEED-784F-B27F-C9F317A2C64E}"/>
              </a:ext>
            </a:extLst>
          </p:cNvPr>
          <p:cNvSpPr txBox="1"/>
          <p:nvPr userDrawn="1"/>
        </p:nvSpPr>
        <p:spPr>
          <a:xfrm>
            <a:off x="9369287" y="887896"/>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pic>
        <p:nvPicPr>
          <p:cNvPr id="8" name="Graphic 7">
            <a:extLst>
              <a:ext uri="{FF2B5EF4-FFF2-40B4-BE49-F238E27FC236}">
                <a16:creationId xmlns:a16="http://schemas.microsoft.com/office/drawing/2014/main" id="{D17CC9C4-2263-4A46-B5FB-C7268343DB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82709" y="5915341"/>
            <a:ext cx="2519681" cy="383857"/>
          </a:xfrm>
          <a:prstGeom prst="rect">
            <a:avLst/>
          </a:prstGeom>
        </p:spPr>
      </p:pic>
    </p:spTree>
    <p:extLst>
      <p:ext uri="{BB962C8B-B14F-4D97-AF65-F5344CB8AC3E}">
        <p14:creationId xmlns:p14="http://schemas.microsoft.com/office/powerpoint/2010/main" val="1249962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2" name="TextBox 1">
            <a:extLst>
              <a:ext uri="{FF2B5EF4-FFF2-40B4-BE49-F238E27FC236}">
                <a16:creationId xmlns:a16="http://schemas.microsoft.com/office/drawing/2014/main" id="{43FCCA3F-BEED-784F-B27F-C9F317A2C64E}"/>
              </a:ext>
            </a:extLst>
          </p:cNvPr>
          <p:cNvSpPr txBox="1"/>
          <p:nvPr userDrawn="1"/>
        </p:nvSpPr>
        <p:spPr>
          <a:xfrm>
            <a:off x="9369287" y="887896"/>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pic>
        <p:nvPicPr>
          <p:cNvPr id="4" name="Graphic 3">
            <a:extLst>
              <a:ext uri="{FF2B5EF4-FFF2-40B4-BE49-F238E27FC236}">
                <a16:creationId xmlns:a16="http://schemas.microsoft.com/office/drawing/2014/main" id="{4E05A5B8-08DD-4E4F-BD96-24D36ACE38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78317" y="5914671"/>
            <a:ext cx="2524073" cy="384527"/>
          </a:xfrm>
          <a:prstGeom prst="rect">
            <a:avLst/>
          </a:prstGeom>
        </p:spPr>
      </p:pic>
    </p:spTree>
    <p:extLst>
      <p:ext uri="{BB962C8B-B14F-4D97-AF65-F5344CB8AC3E}">
        <p14:creationId xmlns:p14="http://schemas.microsoft.com/office/powerpoint/2010/main" val="2582352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2" name="TextBox 1">
            <a:extLst>
              <a:ext uri="{FF2B5EF4-FFF2-40B4-BE49-F238E27FC236}">
                <a16:creationId xmlns:a16="http://schemas.microsoft.com/office/drawing/2014/main" id="{43FCCA3F-BEED-784F-B27F-C9F317A2C64E}"/>
              </a:ext>
            </a:extLst>
          </p:cNvPr>
          <p:cNvSpPr txBox="1"/>
          <p:nvPr userDrawn="1"/>
        </p:nvSpPr>
        <p:spPr>
          <a:xfrm>
            <a:off x="9369287" y="887896"/>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pic>
        <p:nvPicPr>
          <p:cNvPr id="4" name="Graphic 3">
            <a:extLst>
              <a:ext uri="{FF2B5EF4-FFF2-40B4-BE49-F238E27FC236}">
                <a16:creationId xmlns:a16="http://schemas.microsoft.com/office/drawing/2014/main" id="{4E05A5B8-08DD-4E4F-BD96-24D36ACE38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78317" y="5914671"/>
            <a:ext cx="2524073" cy="384527"/>
          </a:xfrm>
          <a:prstGeom prst="rect">
            <a:avLst/>
          </a:prstGeom>
        </p:spPr>
      </p:pic>
    </p:spTree>
    <p:extLst>
      <p:ext uri="{BB962C8B-B14F-4D97-AF65-F5344CB8AC3E}">
        <p14:creationId xmlns:p14="http://schemas.microsoft.com/office/powerpoint/2010/main" val="3248387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Section_01 (yellow)_div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0;p79">
            <a:extLst>
              <a:ext uri="{FF2B5EF4-FFF2-40B4-BE49-F238E27FC236}">
                <a16:creationId xmlns:a16="http://schemas.microsoft.com/office/drawing/2014/main" id="{1CEE82C3-5C15-EF45-A192-7240ACBBD4B3}"/>
              </a:ext>
            </a:extLst>
          </p:cNvPr>
          <p:cNvSpPr txBox="1">
            <a:spLocks noGrp="1"/>
          </p:cNvSpPr>
          <p:nvPr>
            <p:ph type="title"/>
          </p:nvPr>
        </p:nvSpPr>
        <p:spPr>
          <a:xfrm>
            <a:off x="877481" y="2574758"/>
            <a:ext cx="10629518" cy="2418348"/>
          </a:xfrm>
          <a:prstGeom prst="rect">
            <a:avLst/>
          </a:prstGeom>
          <a:noFill/>
          <a:ln>
            <a:noFill/>
          </a:ln>
        </p:spPr>
        <p:txBody>
          <a:bodyPr spcFirstLastPara="1" wrap="square" lIns="0" tIns="0" rIns="0" bIns="0" anchor="ctr" anchorCtr="0">
            <a:noAutofit/>
          </a:bodyPr>
          <a:lstStyle>
            <a:lvl1pPr marR="0" lvl="0" algn="l">
              <a:lnSpc>
                <a:spcPts val="3999"/>
              </a:lnSpc>
              <a:spcBef>
                <a:spcPts val="0"/>
              </a:spcBef>
              <a:spcAft>
                <a:spcPts val="0"/>
              </a:spcAft>
              <a:buClr>
                <a:schemeClr val="lt1"/>
              </a:buClr>
              <a:buSzPts val="3599"/>
              <a:buFont typeface="Arial"/>
              <a:buNone/>
              <a:defRPr sz="3599" b="1" i="0" u="none" strike="noStrike" cap="none">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2" name="TextBox 1">
            <a:extLst>
              <a:ext uri="{FF2B5EF4-FFF2-40B4-BE49-F238E27FC236}">
                <a16:creationId xmlns:a16="http://schemas.microsoft.com/office/drawing/2014/main" id="{43FCCA3F-BEED-784F-B27F-C9F317A2C64E}"/>
              </a:ext>
            </a:extLst>
          </p:cNvPr>
          <p:cNvSpPr txBox="1"/>
          <p:nvPr userDrawn="1"/>
        </p:nvSpPr>
        <p:spPr>
          <a:xfrm>
            <a:off x="9369287" y="887896"/>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pic>
        <p:nvPicPr>
          <p:cNvPr id="4" name="Graphic 3">
            <a:extLst>
              <a:ext uri="{FF2B5EF4-FFF2-40B4-BE49-F238E27FC236}">
                <a16:creationId xmlns:a16="http://schemas.microsoft.com/office/drawing/2014/main" id="{4E05A5B8-08DD-4E4F-BD96-24D36ACE38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78317" y="5914671"/>
            <a:ext cx="2524073" cy="384527"/>
          </a:xfrm>
          <a:prstGeom prst="rect">
            <a:avLst/>
          </a:prstGeom>
        </p:spPr>
      </p:pic>
    </p:spTree>
    <p:extLst>
      <p:ext uri="{BB962C8B-B14F-4D97-AF65-F5344CB8AC3E}">
        <p14:creationId xmlns:p14="http://schemas.microsoft.com/office/powerpoint/2010/main" val="898060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_01 (yellow)_layout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92;p62">
            <a:extLst>
              <a:ext uri="{FF2B5EF4-FFF2-40B4-BE49-F238E27FC236}">
                <a16:creationId xmlns:a16="http://schemas.microsoft.com/office/drawing/2014/main" id="{DFE418DA-E70E-E24C-9098-665E9A3BF7CA}"/>
              </a:ext>
            </a:extLst>
          </p:cNvPr>
          <p:cNvSpPr txBox="1">
            <a:spLocks noGrp="1"/>
          </p:cNvSpPr>
          <p:nvPr>
            <p:ph type="title"/>
          </p:nvPr>
        </p:nvSpPr>
        <p:spPr>
          <a:xfrm>
            <a:off x="465872" y="202020"/>
            <a:ext cx="11214394" cy="734661"/>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2400" b="1" i="0" u="none" strike="noStrike" cap="none">
                <a:solidFill>
                  <a:schemeClr val="bg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12" name="Text Placeholder 5">
            <a:extLst>
              <a:ext uri="{FF2B5EF4-FFF2-40B4-BE49-F238E27FC236}">
                <a16:creationId xmlns:a16="http://schemas.microsoft.com/office/drawing/2014/main" id="{49FAD06B-8046-4746-9B5C-D8E411EF1804}"/>
              </a:ext>
            </a:extLst>
          </p:cNvPr>
          <p:cNvSpPr>
            <a:spLocks noGrp="1"/>
          </p:cNvSpPr>
          <p:nvPr>
            <p:ph type="body" sz="quarter" idx="10" hasCustomPrompt="1"/>
          </p:nvPr>
        </p:nvSpPr>
        <p:spPr>
          <a:xfrm>
            <a:off x="470928" y="1592210"/>
            <a:ext cx="5292605" cy="612775"/>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
        <p:nvSpPr>
          <p:cNvPr id="13" name="Text Placeholder 5">
            <a:extLst>
              <a:ext uri="{FF2B5EF4-FFF2-40B4-BE49-F238E27FC236}">
                <a16:creationId xmlns:a16="http://schemas.microsoft.com/office/drawing/2014/main" id="{4730ED56-2F80-4041-8763-73F4C736AA70}"/>
              </a:ext>
            </a:extLst>
          </p:cNvPr>
          <p:cNvSpPr>
            <a:spLocks noGrp="1"/>
          </p:cNvSpPr>
          <p:nvPr>
            <p:ph type="body" sz="quarter" idx="11" hasCustomPrompt="1"/>
          </p:nvPr>
        </p:nvSpPr>
        <p:spPr>
          <a:xfrm>
            <a:off x="6387661" y="1592210"/>
            <a:ext cx="5292605" cy="612775"/>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
        <p:nvSpPr>
          <p:cNvPr id="2" name="TextBox 1">
            <a:extLst>
              <a:ext uri="{FF2B5EF4-FFF2-40B4-BE49-F238E27FC236}">
                <a16:creationId xmlns:a16="http://schemas.microsoft.com/office/drawing/2014/main" id="{7C0A002F-A03A-AC44-B905-B08DBF082F69}"/>
              </a:ext>
            </a:extLst>
          </p:cNvPr>
          <p:cNvSpPr txBox="1"/>
          <p:nvPr userDrawn="1"/>
        </p:nvSpPr>
        <p:spPr>
          <a:xfrm>
            <a:off x="2160104" y="1895061"/>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spTree>
    <p:extLst>
      <p:ext uri="{BB962C8B-B14F-4D97-AF65-F5344CB8AC3E}">
        <p14:creationId xmlns:p14="http://schemas.microsoft.com/office/powerpoint/2010/main" val="29957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_01 (yellow)_layout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92;p62">
            <a:extLst>
              <a:ext uri="{FF2B5EF4-FFF2-40B4-BE49-F238E27FC236}">
                <a16:creationId xmlns:a16="http://schemas.microsoft.com/office/drawing/2014/main" id="{80AF6640-F67D-654D-90B0-E33E0E4A30C0}"/>
              </a:ext>
            </a:extLst>
          </p:cNvPr>
          <p:cNvSpPr txBox="1">
            <a:spLocks noGrp="1"/>
          </p:cNvSpPr>
          <p:nvPr>
            <p:ph type="title"/>
          </p:nvPr>
        </p:nvSpPr>
        <p:spPr>
          <a:xfrm>
            <a:off x="2228336" y="202020"/>
            <a:ext cx="9647915" cy="734661"/>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2400" b="1" i="0" u="none" strike="noStrike" cap="none">
                <a:solidFill>
                  <a:srgbClr val="26226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10" name="Text Placeholder 5">
            <a:extLst>
              <a:ext uri="{FF2B5EF4-FFF2-40B4-BE49-F238E27FC236}">
                <a16:creationId xmlns:a16="http://schemas.microsoft.com/office/drawing/2014/main" id="{74AE1CBB-F5C8-534C-A3C7-E4F87EB3F68E}"/>
              </a:ext>
            </a:extLst>
          </p:cNvPr>
          <p:cNvSpPr>
            <a:spLocks noGrp="1"/>
          </p:cNvSpPr>
          <p:nvPr>
            <p:ph type="body" sz="quarter" idx="10" hasCustomPrompt="1"/>
          </p:nvPr>
        </p:nvSpPr>
        <p:spPr>
          <a:xfrm>
            <a:off x="2228335" y="1525950"/>
            <a:ext cx="4980847" cy="4503790"/>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
        <p:nvSpPr>
          <p:cNvPr id="2" name="TextBox 1">
            <a:extLst>
              <a:ext uri="{FF2B5EF4-FFF2-40B4-BE49-F238E27FC236}">
                <a16:creationId xmlns:a16="http://schemas.microsoft.com/office/drawing/2014/main" id="{876DC2D4-E786-3444-93E4-2B271E0229EA}"/>
              </a:ext>
            </a:extLst>
          </p:cNvPr>
          <p:cNvSpPr txBox="1"/>
          <p:nvPr userDrawn="1"/>
        </p:nvSpPr>
        <p:spPr>
          <a:xfrm>
            <a:off x="9992139" y="3193774"/>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spTree>
    <p:extLst>
      <p:ext uri="{BB962C8B-B14F-4D97-AF65-F5344CB8AC3E}">
        <p14:creationId xmlns:p14="http://schemas.microsoft.com/office/powerpoint/2010/main" val="1999638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_01 (yellow)_layout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92;p62">
            <a:extLst>
              <a:ext uri="{FF2B5EF4-FFF2-40B4-BE49-F238E27FC236}">
                <a16:creationId xmlns:a16="http://schemas.microsoft.com/office/drawing/2014/main" id="{869A23C4-AECD-5B48-BF0F-A8CF2D4095C4}"/>
              </a:ext>
            </a:extLst>
          </p:cNvPr>
          <p:cNvSpPr txBox="1">
            <a:spLocks noGrp="1"/>
          </p:cNvSpPr>
          <p:nvPr>
            <p:ph type="title"/>
          </p:nvPr>
        </p:nvSpPr>
        <p:spPr>
          <a:xfrm>
            <a:off x="465872" y="745359"/>
            <a:ext cx="10922733" cy="734661"/>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2400" b="1" i="0" u="none" strike="noStrike" cap="none">
                <a:solidFill>
                  <a:srgbClr val="26226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11" name="Text Placeholder 5">
            <a:extLst>
              <a:ext uri="{FF2B5EF4-FFF2-40B4-BE49-F238E27FC236}">
                <a16:creationId xmlns:a16="http://schemas.microsoft.com/office/drawing/2014/main" id="{89203971-2B47-3547-861B-2D0B3014D978}"/>
              </a:ext>
            </a:extLst>
          </p:cNvPr>
          <p:cNvSpPr>
            <a:spLocks noGrp="1"/>
          </p:cNvSpPr>
          <p:nvPr>
            <p:ph type="body" sz="quarter" idx="10" hasCustomPrompt="1"/>
          </p:nvPr>
        </p:nvSpPr>
        <p:spPr>
          <a:xfrm>
            <a:off x="470928" y="1781370"/>
            <a:ext cx="5292605" cy="3656148"/>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
        <p:nvSpPr>
          <p:cNvPr id="10" name="Text Placeholder 5">
            <a:extLst>
              <a:ext uri="{FF2B5EF4-FFF2-40B4-BE49-F238E27FC236}">
                <a16:creationId xmlns:a16="http://schemas.microsoft.com/office/drawing/2014/main" id="{B4F90297-4DD4-4241-A775-B5DF8006B8A0}"/>
              </a:ext>
            </a:extLst>
          </p:cNvPr>
          <p:cNvSpPr>
            <a:spLocks noGrp="1"/>
          </p:cNvSpPr>
          <p:nvPr>
            <p:ph type="body" sz="quarter" idx="11" hasCustomPrompt="1"/>
          </p:nvPr>
        </p:nvSpPr>
        <p:spPr>
          <a:xfrm>
            <a:off x="6096000" y="1781370"/>
            <a:ext cx="5292605" cy="3656148"/>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Tree>
    <p:extLst>
      <p:ext uri="{BB962C8B-B14F-4D97-AF65-F5344CB8AC3E}">
        <p14:creationId xmlns:p14="http://schemas.microsoft.com/office/powerpoint/2010/main" val="2601498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28"/>
        <p:cNvGrpSpPr/>
        <p:nvPr/>
      </p:nvGrpSpPr>
      <p:grpSpPr>
        <a:xfrm>
          <a:off x="0" y="0"/>
          <a:ext cx="0" cy="0"/>
          <a:chOff x="0" y="0"/>
          <a:chExt cx="0" cy="0"/>
        </a:xfrm>
      </p:grpSpPr>
      <p:sp>
        <p:nvSpPr>
          <p:cNvPr id="29" name="Google Shape;29;g7540b3b5b6_0_152"/>
          <p:cNvSpPr txBox="1">
            <a:spLocks noGrp="1"/>
          </p:cNvSpPr>
          <p:nvPr>
            <p:ph type="title"/>
          </p:nvPr>
        </p:nvSpPr>
        <p:spPr>
          <a:xfrm>
            <a:off x="465872" y="380873"/>
            <a:ext cx="11262783" cy="662481"/>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9pPr>
          </a:lstStyle>
          <a:p>
            <a:endParaRPr dirty="0"/>
          </a:p>
        </p:txBody>
      </p:sp>
      <p:sp>
        <p:nvSpPr>
          <p:cNvPr id="2" name="Text Placeholder 1">
            <a:extLst>
              <a:ext uri="{FF2B5EF4-FFF2-40B4-BE49-F238E27FC236}">
                <a16:creationId xmlns:a16="http://schemas.microsoft.com/office/drawing/2014/main" id="{D4E3DF9C-13D9-3645-ABA6-5C4C9672A81A}"/>
              </a:ext>
            </a:extLst>
          </p:cNvPr>
          <p:cNvSpPr>
            <a:spLocks noGrp="1"/>
          </p:cNvSpPr>
          <p:nvPr>
            <p:ph type="body" idx="1"/>
          </p:nvPr>
        </p:nvSpPr>
        <p:spPr>
          <a:xfrm>
            <a:off x="463532" y="1541048"/>
            <a:ext cx="11262783" cy="46359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0646272"/>
      </p:ext>
    </p:extLst>
  </p:cSld>
  <p:clrMap bg1="lt1" tx1="dk1" bg2="dk2" tx2="lt2" accent1="accent1" accent2="accent2" accent3="accent3" accent4="accent4" accent5="accent5" accent6="accent6" hlink="hlink" folHlink="folHlink"/>
  <p:sldLayoutIdLst>
    <p:sldLayoutId id="2147483945" r:id="rId1"/>
    <p:sldLayoutId id="2147483950" r:id="rId2"/>
    <p:sldLayoutId id="2147483951" r:id="rId3"/>
    <p:sldLayoutId id="2147483953" r:id="rId4"/>
    <p:sldLayoutId id="2147483954" r:id="rId5"/>
    <p:sldLayoutId id="2147483955" r:id="rId6"/>
    <p:sldLayoutId id="2147483946" r:id="rId7"/>
    <p:sldLayoutId id="2147483947" r:id="rId8"/>
    <p:sldLayoutId id="2147483948" r:id="rId9"/>
    <p:sldLayoutId id="214748394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0" marR="0" lvl="0" indent="0" algn="l" defTabSz="457109" rtl="0" eaLnBrk="1" fontAlgn="auto" latinLnBrk="0" hangingPunct="1">
        <a:lnSpc>
          <a:spcPct val="90000"/>
        </a:lnSpc>
        <a:spcBef>
          <a:spcPts val="500"/>
        </a:spcBef>
        <a:spcAft>
          <a:spcPts val="0"/>
        </a:spcAft>
        <a:buClrTx/>
        <a:buSzTx/>
        <a:buFontTx/>
        <a:buNone/>
        <a:tabLst/>
        <a:defRPr sz="1600" b="0" i="0" u="none" strike="noStrike" cap="none">
          <a:solidFill>
            <a:srgbClr val="262261"/>
          </a:solidFill>
          <a:latin typeface="Arial"/>
          <a:ea typeface="Arial"/>
          <a:cs typeface="Arial"/>
          <a:sym typeface="Arial"/>
        </a:defRPr>
      </a:lvl1pPr>
      <a:lvl2pPr marL="342831" marR="0" lvl="1" indent="-114277" algn="l" defTabSz="457109" rtl="0" eaLnBrk="1" fontAlgn="auto" latinLnBrk="0" hangingPunct="1">
        <a:lnSpc>
          <a:spcPct val="90000"/>
        </a:lnSpc>
        <a:spcBef>
          <a:spcPts val="250"/>
        </a:spcBef>
        <a:spcAft>
          <a:spcPts val="0"/>
        </a:spcAft>
        <a:buClrTx/>
        <a:buSzTx/>
        <a:buFont typeface="Arial" panose="020B0604020202020204" pitchFamily="34" charset="0"/>
        <a:buChar char="•"/>
        <a:tabLst/>
        <a:defRPr sz="1600" b="0" i="0" u="none" strike="noStrike" cap="none" baseline="0">
          <a:solidFill>
            <a:srgbClr val="262261"/>
          </a:solidFill>
          <a:latin typeface="Arial"/>
          <a:ea typeface="Arial"/>
          <a:cs typeface="Arial"/>
          <a:sym typeface="Arial"/>
        </a:defRPr>
      </a:lvl2pPr>
      <a:lvl3pPr marL="571386" marR="0" lvl="2" indent="-114277" algn="l" defTabSz="457109" rtl="0" eaLnBrk="1" fontAlgn="auto" latinLnBrk="0" hangingPunct="1">
        <a:lnSpc>
          <a:spcPct val="90000"/>
        </a:lnSpc>
        <a:spcBef>
          <a:spcPts val="250"/>
        </a:spcBef>
        <a:spcAft>
          <a:spcPts val="0"/>
        </a:spcAft>
        <a:buClrTx/>
        <a:buSzTx/>
        <a:buFont typeface="Arial" panose="020B0604020202020204" pitchFamily="34" charset="0"/>
        <a:buChar char="•"/>
        <a:tabLst/>
        <a:defRPr sz="1600" b="0" i="0" u="none" strike="noStrike" cap="none" baseline="0">
          <a:solidFill>
            <a:srgbClr val="262261"/>
          </a:solidFill>
          <a:latin typeface="Arial"/>
          <a:ea typeface="Arial"/>
          <a:cs typeface="Arial"/>
          <a:sym typeface="Arial"/>
        </a:defRPr>
      </a:lvl3pPr>
      <a:lvl4pPr marL="799940" marR="0" lvl="3" indent="-114277" algn="l" defTabSz="457109" rtl="0" eaLnBrk="1" fontAlgn="auto" latinLnBrk="0" hangingPunct="1">
        <a:lnSpc>
          <a:spcPct val="90000"/>
        </a:lnSpc>
        <a:spcBef>
          <a:spcPts val="250"/>
        </a:spcBef>
        <a:spcAft>
          <a:spcPts val="0"/>
        </a:spcAft>
        <a:buClrTx/>
        <a:buSzTx/>
        <a:buFont typeface="Arial" panose="020B0604020202020204" pitchFamily="34" charset="0"/>
        <a:buChar char="•"/>
        <a:tabLst/>
        <a:defRPr sz="1600" b="0" i="0" u="none" strike="noStrike" cap="none" baseline="0">
          <a:solidFill>
            <a:srgbClr val="262261"/>
          </a:solidFill>
          <a:latin typeface="Arial"/>
          <a:ea typeface="Arial"/>
          <a:cs typeface="Arial"/>
          <a:sym typeface="Arial"/>
        </a:defRPr>
      </a:lvl4pPr>
      <a:lvl5pPr marL="1028494" marR="0" lvl="4" indent="-114277" algn="l" defTabSz="457109" rtl="0" eaLnBrk="1" fontAlgn="auto" latinLnBrk="0" hangingPunct="1">
        <a:lnSpc>
          <a:spcPct val="90000"/>
        </a:lnSpc>
        <a:spcBef>
          <a:spcPts val="250"/>
        </a:spcBef>
        <a:spcAft>
          <a:spcPts val="0"/>
        </a:spcAft>
        <a:buClrTx/>
        <a:buSzTx/>
        <a:buFont typeface="Arial" panose="020B0604020202020204" pitchFamily="34" charset="0"/>
        <a:buChar char="•"/>
        <a:tabLst/>
        <a:defRPr sz="1600" b="0" i="0" u="none" strike="noStrike" cap="none" baseline="0">
          <a:solidFill>
            <a:srgbClr val="26226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28"/>
        <p:cNvGrpSpPr/>
        <p:nvPr/>
      </p:nvGrpSpPr>
      <p:grpSpPr>
        <a:xfrm>
          <a:off x="0" y="0"/>
          <a:ext cx="0" cy="0"/>
          <a:chOff x="0" y="0"/>
          <a:chExt cx="0" cy="0"/>
        </a:xfrm>
      </p:grpSpPr>
      <p:sp>
        <p:nvSpPr>
          <p:cNvPr id="29" name="Google Shape;29;g7540b3b5b6_0_152"/>
          <p:cNvSpPr txBox="1">
            <a:spLocks noGrp="1"/>
          </p:cNvSpPr>
          <p:nvPr>
            <p:ph type="title"/>
          </p:nvPr>
        </p:nvSpPr>
        <p:spPr>
          <a:xfrm>
            <a:off x="465872" y="380873"/>
            <a:ext cx="11262783" cy="662481"/>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9pPr>
          </a:lstStyle>
          <a:p>
            <a:endParaRPr dirty="0"/>
          </a:p>
        </p:txBody>
      </p:sp>
      <p:sp>
        <p:nvSpPr>
          <p:cNvPr id="2" name="Text Placeholder 1">
            <a:extLst>
              <a:ext uri="{FF2B5EF4-FFF2-40B4-BE49-F238E27FC236}">
                <a16:creationId xmlns:a16="http://schemas.microsoft.com/office/drawing/2014/main" id="{D4E3DF9C-13D9-3645-ABA6-5C4C9672A81A}"/>
              </a:ext>
            </a:extLst>
          </p:cNvPr>
          <p:cNvSpPr>
            <a:spLocks noGrp="1"/>
          </p:cNvSpPr>
          <p:nvPr>
            <p:ph type="body" idx="1"/>
          </p:nvPr>
        </p:nvSpPr>
        <p:spPr>
          <a:xfrm>
            <a:off x="463532" y="1541048"/>
            <a:ext cx="11262783" cy="46359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6276425"/>
      </p:ext>
    </p:extLst>
  </p:cSld>
  <p:clrMap bg1="lt1" tx1="dk1" bg2="dk2" tx2="lt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0" marR="0" lvl="0" indent="0" algn="l" defTabSz="457109" rtl="0" eaLnBrk="1" fontAlgn="auto" latinLnBrk="0" hangingPunct="1">
        <a:lnSpc>
          <a:spcPct val="90000"/>
        </a:lnSpc>
        <a:spcBef>
          <a:spcPts val="500"/>
        </a:spcBef>
        <a:spcAft>
          <a:spcPts val="0"/>
        </a:spcAft>
        <a:buClrTx/>
        <a:buSzTx/>
        <a:buFontTx/>
        <a:buNone/>
        <a:tabLst/>
        <a:defRPr sz="1600" b="0" i="0" u="none" strike="noStrike" cap="none">
          <a:solidFill>
            <a:srgbClr val="262261"/>
          </a:solidFill>
          <a:latin typeface="Arial"/>
          <a:ea typeface="Arial"/>
          <a:cs typeface="Arial"/>
          <a:sym typeface="Arial"/>
        </a:defRPr>
      </a:lvl1pPr>
      <a:lvl2pPr marL="342831" marR="0" lvl="1" indent="-114277" algn="l" defTabSz="457109" rtl="0" eaLnBrk="1" fontAlgn="auto" latinLnBrk="0" hangingPunct="1">
        <a:lnSpc>
          <a:spcPct val="90000"/>
        </a:lnSpc>
        <a:spcBef>
          <a:spcPts val="250"/>
        </a:spcBef>
        <a:spcAft>
          <a:spcPts val="0"/>
        </a:spcAft>
        <a:buClrTx/>
        <a:buSzTx/>
        <a:buFont typeface="Arial" panose="020B0604020202020204" pitchFamily="34" charset="0"/>
        <a:buChar char="•"/>
        <a:tabLst/>
        <a:defRPr sz="1600" b="0" i="0" u="none" strike="noStrike" cap="none" baseline="0">
          <a:solidFill>
            <a:srgbClr val="262261"/>
          </a:solidFill>
          <a:latin typeface="Arial"/>
          <a:ea typeface="Arial"/>
          <a:cs typeface="Arial"/>
          <a:sym typeface="Arial"/>
        </a:defRPr>
      </a:lvl2pPr>
      <a:lvl3pPr marL="571386" marR="0" lvl="2" indent="-114277" algn="l" defTabSz="457109" rtl="0" eaLnBrk="1" fontAlgn="auto" latinLnBrk="0" hangingPunct="1">
        <a:lnSpc>
          <a:spcPct val="90000"/>
        </a:lnSpc>
        <a:spcBef>
          <a:spcPts val="250"/>
        </a:spcBef>
        <a:spcAft>
          <a:spcPts val="0"/>
        </a:spcAft>
        <a:buClrTx/>
        <a:buSzTx/>
        <a:buFont typeface="Arial" panose="020B0604020202020204" pitchFamily="34" charset="0"/>
        <a:buChar char="•"/>
        <a:tabLst/>
        <a:defRPr sz="1600" b="0" i="0" u="none" strike="noStrike" cap="none" baseline="0">
          <a:solidFill>
            <a:srgbClr val="262261"/>
          </a:solidFill>
          <a:latin typeface="Arial"/>
          <a:ea typeface="Arial"/>
          <a:cs typeface="Arial"/>
          <a:sym typeface="Arial"/>
        </a:defRPr>
      </a:lvl3pPr>
      <a:lvl4pPr marL="799940" marR="0" lvl="3" indent="-114277" algn="l" defTabSz="457109" rtl="0" eaLnBrk="1" fontAlgn="auto" latinLnBrk="0" hangingPunct="1">
        <a:lnSpc>
          <a:spcPct val="90000"/>
        </a:lnSpc>
        <a:spcBef>
          <a:spcPts val="250"/>
        </a:spcBef>
        <a:spcAft>
          <a:spcPts val="0"/>
        </a:spcAft>
        <a:buClrTx/>
        <a:buSzTx/>
        <a:buFont typeface="Arial" panose="020B0604020202020204" pitchFamily="34" charset="0"/>
        <a:buChar char="•"/>
        <a:tabLst/>
        <a:defRPr sz="1600" b="0" i="0" u="none" strike="noStrike" cap="none" baseline="0">
          <a:solidFill>
            <a:srgbClr val="262261"/>
          </a:solidFill>
          <a:latin typeface="Arial"/>
          <a:ea typeface="Arial"/>
          <a:cs typeface="Arial"/>
          <a:sym typeface="Arial"/>
        </a:defRPr>
      </a:lvl4pPr>
      <a:lvl5pPr marL="1028494" marR="0" lvl="4" indent="-114277" algn="l" defTabSz="457109" rtl="0" eaLnBrk="1" fontAlgn="auto" latinLnBrk="0" hangingPunct="1">
        <a:lnSpc>
          <a:spcPct val="90000"/>
        </a:lnSpc>
        <a:spcBef>
          <a:spcPts val="250"/>
        </a:spcBef>
        <a:spcAft>
          <a:spcPts val="0"/>
        </a:spcAft>
        <a:buClrTx/>
        <a:buSzTx/>
        <a:buFont typeface="Arial" panose="020B0604020202020204" pitchFamily="34" charset="0"/>
        <a:buChar char="•"/>
        <a:tabLst/>
        <a:defRPr sz="1600" b="0" i="0" u="none" strike="noStrike" cap="none" baseline="0">
          <a:solidFill>
            <a:srgbClr val="26226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hyperlink" Target="https://ncses.nsf.gov/pubs/nsf2331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hyperlink" Target="https://report.nih.gov/nihdatabook/report/62"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6.png"/><Relationship Id="rId11" Type="http://schemas.openxmlformats.org/officeDocument/2006/relationships/image" Target="../media/image30.jpeg"/><Relationship Id="rId5" Type="http://schemas.openxmlformats.org/officeDocument/2006/relationships/image" Target="../media/image25.png"/><Relationship Id="rId10" Type="http://schemas.openxmlformats.org/officeDocument/2006/relationships/image" Target="../media/image29.jpeg"/><Relationship Id="rId4" Type="http://schemas.openxmlformats.org/officeDocument/2006/relationships/image" Target="../media/image24.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2EEFB-253A-CD47-B329-4711DC3004B5}"/>
              </a:ext>
            </a:extLst>
          </p:cNvPr>
          <p:cNvSpPr>
            <a:spLocks noGrp="1"/>
          </p:cNvSpPr>
          <p:nvPr>
            <p:ph type="title"/>
          </p:nvPr>
        </p:nvSpPr>
        <p:spPr/>
        <p:txBody>
          <a:bodyPr/>
          <a:lstStyle/>
          <a:p>
            <a:r>
              <a:rPr lang="en-US" dirty="0"/>
              <a:t>Postdoc Listening Sessions: Housekeeping</a:t>
            </a:r>
          </a:p>
        </p:txBody>
      </p:sp>
      <p:sp>
        <p:nvSpPr>
          <p:cNvPr id="3" name="Text Placeholder 2">
            <a:extLst>
              <a:ext uri="{FF2B5EF4-FFF2-40B4-BE49-F238E27FC236}">
                <a16:creationId xmlns:a16="http://schemas.microsoft.com/office/drawing/2014/main" id="{54850688-34C0-3848-9D0A-73DFB7C81A61}"/>
              </a:ext>
            </a:extLst>
          </p:cNvPr>
          <p:cNvSpPr>
            <a:spLocks noGrp="1"/>
          </p:cNvSpPr>
          <p:nvPr>
            <p:ph type="body" sz="quarter" idx="10"/>
          </p:nvPr>
        </p:nvSpPr>
        <p:spPr>
          <a:xfrm>
            <a:off x="705278" y="1700152"/>
            <a:ext cx="5695522" cy="4772086"/>
          </a:xfrm>
        </p:spPr>
        <p:txBody>
          <a:bodyPr vert="horz" lIns="91440" tIns="45720" rIns="91440" bIns="45720" rtlCol="0" anchor="t">
            <a:noAutofit/>
          </a:bodyPr>
          <a:lstStyle/>
          <a:p>
            <a:pPr marL="285750" indent="-285750">
              <a:buFont typeface="Arial" panose="020B0604020202020204" pitchFamily="34" charset="0"/>
              <a:buChar char="•"/>
            </a:pPr>
            <a:r>
              <a:rPr lang="en-US" dirty="0">
                <a:solidFill>
                  <a:schemeClr val="tx2">
                    <a:lumMod val="25000"/>
                  </a:schemeClr>
                </a:solidFill>
              </a:rPr>
              <a:t>The listening session will include opening remarks, introductions, and remarks from invited speakers, followed by </a:t>
            </a:r>
            <a:r>
              <a:rPr lang="en-US" b="1" dirty="0">
                <a:solidFill>
                  <a:schemeClr val="tx2">
                    <a:lumMod val="25000"/>
                  </a:schemeClr>
                </a:solidFill>
              </a:rPr>
              <a:t>a facilitated discussion </a:t>
            </a:r>
            <a:r>
              <a:rPr lang="en-US" dirty="0">
                <a:solidFill>
                  <a:schemeClr val="tx2">
                    <a:lumMod val="25000"/>
                  </a:schemeClr>
                </a:solidFill>
              </a:rPr>
              <a:t>for the remainder of the session, inviting all attendees to share input</a:t>
            </a:r>
            <a:endParaRPr lang="en-US" dirty="0">
              <a:solidFill>
                <a:schemeClr val="tx2">
                  <a:lumMod val="25000"/>
                </a:schemeClr>
              </a:solidFill>
              <a:cs typeface="Calibri"/>
            </a:endParaRPr>
          </a:p>
          <a:p>
            <a:pPr marL="285750" indent="-285750">
              <a:spcBef>
                <a:spcPts val="1000"/>
              </a:spcBef>
              <a:buFont typeface="Arial" panose="020B0604020202020204" pitchFamily="34" charset="0"/>
              <a:buChar char="•"/>
            </a:pPr>
            <a:r>
              <a:rPr lang="en-US" sz="1600" dirty="0">
                <a:solidFill>
                  <a:schemeClr val="tx2">
                    <a:lumMod val="25000"/>
                  </a:schemeClr>
                </a:solidFill>
              </a:rPr>
              <a:t>Attendees will be muted at the beginning of the session</a:t>
            </a:r>
            <a:endParaRPr lang="en-US" sz="1600" dirty="0">
              <a:solidFill>
                <a:schemeClr val="tx2">
                  <a:lumMod val="25000"/>
                </a:schemeClr>
              </a:solidFill>
              <a:cs typeface="Calibri"/>
            </a:endParaRPr>
          </a:p>
          <a:p>
            <a:pPr marL="285750" indent="-285750">
              <a:spcBef>
                <a:spcPts val="1000"/>
              </a:spcBef>
              <a:buFont typeface="Arial" panose="020B0604020202020204" pitchFamily="34" charset="0"/>
              <a:buChar char="•"/>
            </a:pPr>
            <a:r>
              <a:rPr lang="en-US" b="1" dirty="0">
                <a:solidFill>
                  <a:schemeClr val="tx2">
                    <a:lumMod val="25000"/>
                  </a:schemeClr>
                </a:solidFill>
                <a:cs typeface="Calibri"/>
              </a:rPr>
              <a:t>To share your input:</a:t>
            </a:r>
            <a:r>
              <a:rPr lang="en-US" b="1" dirty="0">
                <a:solidFill>
                  <a:schemeClr val="tx2">
                    <a:lumMod val="25000"/>
                  </a:schemeClr>
                </a:solidFill>
              </a:rPr>
              <a:t> </a:t>
            </a:r>
            <a:r>
              <a:rPr lang="en-US" sz="1600" dirty="0">
                <a:solidFill>
                  <a:schemeClr val="tx2">
                    <a:lumMod val="25000"/>
                  </a:schemeClr>
                </a:solidFill>
              </a:rPr>
              <a:t>please use the Q&amp;A function to share your </a:t>
            </a:r>
            <a:r>
              <a:rPr lang="en-US" dirty="0">
                <a:solidFill>
                  <a:schemeClr val="tx2">
                    <a:lumMod val="25000"/>
                  </a:schemeClr>
                </a:solidFill>
              </a:rPr>
              <a:t>comments </a:t>
            </a:r>
            <a:r>
              <a:rPr lang="en-US" sz="1600" dirty="0">
                <a:solidFill>
                  <a:schemeClr val="tx2">
                    <a:lumMod val="25000"/>
                  </a:schemeClr>
                </a:solidFill>
              </a:rPr>
              <a:t>with the </a:t>
            </a:r>
            <a:r>
              <a:rPr lang="en-US" dirty="0">
                <a:solidFill>
                  <a:schemeClr val="tx2">
                    <a:lumMod val="25000"/>
                  </a:schemeClr>
                </a:solidFill>
              </a:rPr>
              <a:t>facilitators </a:t>
            </a:r>
            <a:endParaRPr lang="en-US" sz="1600" dirty="0">
              <a:solidFill>
                <a:schemeClr val="tx2">
                  <a:lumMod val="25000"/>
                </a:schemeClr>
              </a:solidFill>
              <a:cs typeface="Calibri"/>
            </a:endParaRPr>
          </a:p>
          <a:p>
            <a:pPr marL="800100" lvl="1" indent="-285750">
              <a:spcBef>
                <a:spcPts val="1000"/>
              </a:spcBef>
              <a:buFont typeface="Calibri" panose="020F0502020204030204" pitchFamily="34" charset="0"/>
              <a:buChar char="–"/>
            </a:pPr>
            <a:r>
              <a:rPr lang="en-US" dirty="0">
                <a:solidFill>
                  <a:schemeClr val="tx2">
                    <a:lumMod val="25000"/>
                  </a:schemeClr>
                </a:solidFill>
              </a:rPr>
              <a:t>Facilitators will call on specific attendees to speak. If called upon, the host will enable you to unmute. Please state your name before sharing input</a:t>
            </a:r>
            <a:endParaRPr lang="en-US" dirty="0">
              <a:solidFill>
                <a:schemeClr val="tx2">
                  <a:lumMod val="25000"/>
                </a:schemeClr>
              </a:solidFill>
              <a:cs typeface="Calibri"/>
            </a:endParaRPr>
          </a:p>
          <a:p>
            <a:pPr marL="800100" lvl="1" indent="-285750">
              <a:spcBef>
                <a:spcPts val="1000"/>
              </a:spcBef>
              <a:buFont typeface="Calibri" panose="020F0502020204030204" pitchFamily="34" charset="0"/>
              <a:buChar char="–"/>
            </a:pPr>
            <a:r>
              <a:rPr lang="en-US" dirty="0">
                <a:solidFill>
                  <a:schemeClr val="tx2">
                    <a:lumMod val="25000"/>
                  </a:schemeClr>
                </a:solidFill>
                <a:ea typeface="+mn-lt"/>
                <a:cs typeface="+mn-lt"/>
              </a:rPr>
              <a:t>If you prefer to contribute </a:t>
            </a:r>
            <a:r>
              <a:rPr lang="en-US" b="1" dirty="0">
                <a:solidFill>
                  <a:schemeClr val="tx2">
                    <a:lumMod val="25000"/>
                  </a:schemeClr>
                </a:solidFill>
                <a:ea typeface="+mn-lt"/>
                <a:cs typeface="+mn-lt"/>
              </a:rPr>
              <a:t>anonymously</a:t>
            </a:r>
            <a:r>
              <a:rPr lang="en-US" dirty="0">
                <a:solidFill>
                  <a:schemeClr val="tx2">
                    <a:lumMod val="25000"/>
                  </a:schemeClr>
                </a:solidFill>
                <a:ea typeface="+mn-lt"/>
                <a:cs typeface="+mn-lt"/>
              </a:rPr>
              <a:t>, please share your comment using the anonymous option, and a facilitator will read it without attribution</a:t>
            </a:r>
          </a:p>
          <a:p>
            <a:pPr marL="800100" lvl="1" indent="-285750">
              <a:spcBef>
                <a:spcPts val="1000"/>
              </a:spcBef>
              <a:buFont typeface="Calibri" panose="020F0502020204030204" pitchFamily="34" charset="0"/>
              <a:buChar char="–"/>
            </a:pPr>
            <a:r>
              <a:rPr lang="en-US" dirty="0">
                <a:solidFill>
                  <a:schemeClr val="tx2">
                    <a:lumMod val="25000"/>
                  </a:schemeClr>
                </a:solidFill>
              </a:rPr>
              <a:t>Please communicate through the Q&amp;A function if you are experiencing technical difficulties </a:t>
            </a:r>
            <a:endParaRPr lang="en-US" dirty="0">
              <a:solidFill>
                <a:schemeClr val="tx2">
                  <a:lumMod val="25000"/>
                </a:schemeClr>
              </a:solidFill>
              <a:ea typeface="+mn-lt"/>
              <a:cs typeface="+mn-lt"/>
            </a:endParaRPr>
          </a:p>
          <a:p>
            <a:pPr marL="285750" indent="-285750">
              <a:spcBef>
                <a:spcPts val="1000"/>
              </a:spcBef>
              <a:buFont typeface="Arial,Sans-Serif" panose="020B0604020202020204" pitchFamily="34" charset="0"/>
              <a:buChar char="•"/>
            </a:pPr>
            <a:r>
              <a:rPr lang="en-US" b="1" dirty="0">
                <a:solidFill>
                  <a:schemeClr val="tx2">
                    <a:lumMod val="25000"/>
                  </a:schemeClr>
                </a:solidFill>
                <a:ea typeface="+mn-lt"/>
                <a:cs typeface="+mn-lt"/>
              </a:rPr>
              <a:t>Time: </a:t>
            </a:r>
            <a:r>
              <a:rPr lang="en-US" dirty="0">
                <a:solidFill>
                  <a:schemeClr val="tx2">
                    <a:lumMod val="25000"/>
                  </a:schemeClr>
                </a:solidFill>
                <a:ea typeface="+mn-lt"/>
                <a:cs typeface="+mn-lt"/>
              </a:rPr>
              <a:t>we will be keeping time; each commenter will have 1-2 minutes to share</a:t>
            </a:r>
          </a:p>
        </p:txBody>
      </p:sp>
      <p:pic>
        <p:nvPicPr>
          <p:cNvPr id="16" name="Picture 15" descr="Screen shot of a webinar menu with icon buttons for Raise Hand, Q &amp; A, Live Transcript, Unmute and Mute.  The Q&amp;A (Question and Answer) icon is circled. ">
            <a:extLst>
              <a:ext uri="{FF2B5EF4-FFF2-40B4-BE49-F238E27FC236}">
                <a16:creationId xmlns:a16="http://schemas.microsoft.com/office/drawing/2014/main" id="{2F8D3759-5B7C-25AB-2F7F-9AAB1ED7037F}"/>
              </a:ext>
            </a:extLst>
          </p:cNvPr>
          <p:cNvPicPr>
            <a:picLocks noChangeAspect="1"/>
          </p:cNvPicPr>
          <p:nvPr/>
        </p:nvPicPr>
        <p:blipFill>
          <a:blip r:embed="rId3"/>
          <a:stretch>
            <a:fillRect/>
          </a:stretch>
        </p:blipFill>
        <p:spPr>
          <a:xfrm>
            <a:off x="6949137" y="1623071"/>
            <a:ext cx="5031901" cy="1036199"/>
          </a:xfrm>
          <a:prstGeom prst="rect">
            <a:avLst/>
          </a:prstGeom>
        </p:spPr>
      </p:pic>
      <p:pic>
        <p:nvPicPr>
          <p:cNvPr id="9" name="Picture 8" descr="Screenshot of a  Q&amp;A (Questions and Answers) pop-up. There are two buttons, All questions 1 (highlighted) and My question. Text reads, Lee 01:54PM, Will there be a follow-up session?  Thumbs up button for this question. Comment button followed by a box for entering text, reading Type your question here.">
            <a:extLst>
              <a:ext uri="{FF2B5EF4-FFF2-40B4-BE49-F238E27FC236}">
                <a16:creationId xmlns:a16="http://schemas.microsoft.com/office/drawing/2014/main" id="{ED27380D-8162-04ED-C172-8D4EB04BE5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2818" y="2926301"/>
            <a:ext cx="2640164" cy="322154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13574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926F9-D157-4A4D-9AA4-5A2940BA0ED0}"/>
              </a:ext>
            </a:extLst>
          </p:cNvPr>
          <p:cNvSpPr>
            <a:spLocks noGrp="1"/>
          </p:cNvSpPr>
          <p:nvPr>
            <p:ph type="title"/>
          </p:nvPr>
        </p:nvSpPr>
        <p:spPr/>
        <p:txBody>
          <a:bodyPr/>
          <a:lstStyle/>
          <a:p>
            <a:r>
              <a:rPr lang="en-US" dirty="0">
                <a:solidFill>
                  <a:srgbClr val="20558A"/>
                </a:solidFill>
              </a:rPr>
              <a:t>Role of Postdocs in Academic Science: The Tempting Promise</a:t>
            </a:r>
          </a:p>
        </p:txBody>
      </p:sp>
      <p:sp>
        <p:nvSpPr>
          <p:cNvPr id="3" name="Text Placeholder 2">
            <a:extLst>
              <a:ext uri="{FF2B5EF4-FFF2-40B4-BE49-F238E27FC236}">
                <a16:creationId xmlns:a16="http://schemas.microsoft.com/office/drawing/2014/main" id="{8ED313D5-B50E-624E-ADE9-358DDF26A044}"/>
              </a:ext>
            </a:extLst>
          </p:cNvPr>
          <p:cNvSpPr>
            <a:spLocks noGrp="1"/>
          </p:cNvSpPr>
          <p:nvPr>
            <p:ph type="body" sz="quarter" idx="10"/>
          </p:nvPr>
        </p:nvSpPr>
        <p:spPr>
          <a:xfrm>
            <a:off x="2228335" y="3820160"/>
            <a:ext cx="2593047" cy="2372418"/>
          </a:xfrm>
        </p:spPr>
        <p:txBody>
          <a:bodyPr/>
          <a:lstStyle/>
          <a:p>
            <a:r>
              <a:rPr lang="en-US" dirty="0"/>
              <a:t>Postdocs as “worker bees” of academia that would one day be rewarded for their toils with hives of their own</a:t>
            </a:r>
          </a:p>
          <a:p>
            <a:r>
              <a:rPr lang="en-US" sz="1400" dirty="0"/>
              <a:t>-  Paula Stephan, Economist, Georgia State University</a:t>
            </a:r>
          </a:p>
        </p:txBody>
      </p:sp>
      <p:pic>
        <p:nvPicPr>
          <p:cNvPr id="7" name="Picture 6" descr="A honeybee.">
            <a:extLst>
              <a:ext uri="{FF2B5EF4-FFF2-40B4-BE49-F238E27FC236}">
                <a16:creationId xmlns:a16="http://schemas.microsoft.com/office/drawing/2014/main" id="{C891A876-92B8-4B1B-2CA8-EB1543456532}"/>
              </a:ext>
            </a:extLst>
          </p:cNvPr>
          <p:cNvPicPr>
            <a:picLocks noChangeAspect="1"/>
          </p:cNvPicPr>
          <p:nvPr/>
        </p:nvPicPr>
        <p:blipFill>
          <a:blip r:embed="rId2"/>
          <a:stretch>
            <a:fillRect/>
          </a:stretch>
        </p:blipFill>
        <p:spPr>
          <a:xfrm>
            <a:off x="2358826" y="2021782"/>
            <a:ext cx="2332064" cy="164144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6" name="Picture 5" descr="Beehives in a field on a bright sunny day">
            <a:extLst>
              <a:ext uri="{FF2B5EF4-FFF2-40B4-BE49-F238E27FC236}">
                <a16:creationId xmlns:a16="http://schemas.microsoft.com/office/drawing/2014/main" id="{93C53095-3DC4-8437-B803-946EAE19D992}"/>
              </a:ext>
            </a:extLst>
          </p:cNvPr>
          <p:cNvPicPr>
            <a:picLocks noChangeAspect="1"/>
          </p:cNvPicPr>
          <p:nvPr/>
        </p:nvPicPr>
        <p:blipFill>
          <a:blip r:embed="rId3"/>
          <a:stretch>
            <a:fillRect/>
          </a:stretch>
        </p:blipFill>
        <p:spPr>
          <a:xfrm>
            <a:off x="5088954" y="1688788"/>
            <a:ext cx="6787297" cy="38353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30096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2EEFB-253A-CD47-B329-4711DC3004B5}"/>
              </a:ext>
            </a:extLst>
          </p:cNvPr>
          <p:cNvSpPr>
            <a:spLocks noGrp="1"/>
          </p:cNvSpPr>
          <p:nvPr>
            <p:ph type="title"/>
          </p:nvPr>
        </p:nvSpPr>
        <p:spPr/>
        <p:txBody>
          <a:bodyPr/>
          <a:lstStyle/>
          <a:p>
            <a:r>
              <a:rPr lang="en-US" dirty="0"/>
              <a:t>Postdoc numbers steadily increased after 1980, stayed relatively flat for the last decade, and declined since 2020</a:t>
            </a:r>
          </a:p>
        </p:txBody>
      </p:sp>
      <p:sp>
        <p:nvSpPr>
          <p:cNvPr id="8" name="TextBox 7">
            <a:extLst>
              <a:ext uri="{FF2B5EF4-FFF2-40B4-BE49-F238E27FC236}">
                <a16:creationId xmlns:a16="http://schemas.microsoft.com/office/drawing/2014/main" id="{8BEB9FD7-125D-7698-7120-51FF4E7662AC}"/>
              </a:ext>
            </a:extLst>
          </p:cNvPr>
          <p:cNvSpPr txBox="1"/>
          <p:nvPr/>
        </p:nvSpPr>
        <p:spPr>
          <a:xfrm>
            <a:off x="3025069" y="1543002"/>
            <a:ext cx="6096000" cy="338554"/>
          </a:xfrm>
          <a:prstGeom prst="rect">
            <a:avLst/>
          </a:prstGeom>
          <a:noFill/>
          <a:ln>
            <a:noFill/>
          </a:ln>
        </p:spPr>
        <p:txBody>
          <a:bodyPr wrap="square">
            <a:spAutoFit/>
          </a:bodyPr>
          <a:lstStyle/>
          <a:p>
            <a:pPr algn="ctr" rtl="0">
              <a:defRPr sz="1400" b="0" i="0" u="none" strike="noStrike" kern="1200" spc="0" baseline="0">
                <a:solidFill>
                  <a:srgbClr val="262261">
                    <a:lumMod val="65000"/>
                    <a:lumOff val="35000"/>
                  </a:srgbClr>
                </a:solidFill>
                <a:latin typeface="+mn-lt"/>
                <a:ea typeface="+mn-ea"/>
                <a:cs typeface="+mn-cs"/>
              </a:defRPr>
            </a:pPr>
            <a:r>
              <a:rPr lang="en-US" sz="1600" b="1" dirty="0">
                <a:solidFill>
                  <a:schemeClr val="bg2">
                    <a:lumMod val="50000"/>
                  </a:schemeClr>
                </a:solidFill>
              </a:rPr>
              <a:t>NSF Statistics: U.S. Researchers</a:t>
            </a:r>
            <a:r>
              <a:rPr lang="en-US" sz="1600" b="1" baseline="0" dirty="0">
                <a:solidFill>
                  <a:schemeClr val="bg2">
                    <a:lumMod val="50000"/>
                  </a:schemeClr>
                </a:solidFill>
              </a:rPr>
              <a:t> by Position Over Time</a:t>
            </a:r>
            <a:endParaRPr lang="en-US" sz="1600" b="1" dirty="0">
              <a:solidFill>
                <a:schemeClr val="bg2">
                  <a:lumMod val="50000"/>
                </a:schemeClr>
              </a:solidFill>
            </a:endParaRPr>
          </a:p>
        </p:txBody>
      </p:sp>
      <p:pic>
        <p:nvPicPr>
          <p:cNvPr id="11" name="Picture 10" descr="A graph comparing the number of postdoctoral appointees and nonfaculty researchers with doctorates from 1980 to 2021. In 1980, there were some 18,000 postdoctoral appointees and 3,000 nonfaculty researchers with doctorates. Those numbers climbed steadily to 2020, but the increase in postdoctoral appointees was sharper. Growth in the number of nonfaculty researchers with doctorates was slow until around 2006. There was rapid growth in both groups between 2008 and 2010, reaching 63,000 postdoctoral appointees and 21,000 nonfaculty researchers with doctorates. In 2019, the number of postdoctoral appointees peaked at around 66,000, then dropped to around 63,000 in 2021. After 2010 the number of nonfaculty researchers with doctorates continued to increase to more than 30,000 in 2021.">
            <a:extLst>
              <a:ext uri="{FF2B5EF4-FFF2-40B4-BE49-F238E27FC236}">
                <a16:creationId xmlns:a16="http://schemas.microsoft.com/office/drawing/2014/main" id="{3D14F725-263A-EA78-BD2C-7D4088F8F01B}"/>
              </a:ext>
            </a:extLst>
          </p:cNvPr>
          <p:cNvPicPr>
            <a:picLocks noChangeAspect="1"/>
          </p:cNvPicPr>
          <p:nvPr/>
        </p:nvPicPr>
        <p:blipFill>
          <a:blip r:embed="rId3"/>
          <a:stretch>
            <a:fillRect/>
          </a:stretch>
        </p:blipFill>
        <p:spPr>
          <a:xfrm>
            <a:off x="901117" y="1807529"/>
            <a:ext cx="10343904" cy="4685653"/>
          </a:xfrm>
          <a:prstGeom prst="rect">
            <a:avLst/>
          </a:prstGeom>
        </p:spPr>
      </p:pic>
      <p:sp>
        <p:nvSpPr>
          <p:cNvPr id="13" name="TextBox 12">
            <a:extLst>
              <a:ext uri="{FF2B5EF4-FFF2-40B4-BE49-F238E27FC236}">
                <a16:creationId xmlns:a16="http://schemas.microsoft.com/office/drawing/2014/main" id="{1D1C31B2-9701-8BB7-2110-11C52A992417}"/>
              </a:ext>
            </a:extLst>
          </p:cNvPr>
          <p:cNvSpPr txBox="1"/>
          <p:nvPr/>
        </p:nvSpPr>
        <p:spPr>
          <a:xfrm>
            <a:off x="8286676" y="6525174"/>
            <a:ext cx="3305372" cy="261610"/>
          </a:xfrm>
          <a:prstGeom prst="rect">
            <a:avLst/>
          </a:prstGeom>
          <a:noFill/>
        </p:spPr>
        <p:txBody>
          <a:bodyPr wrap="none" lIns="0" tIns="0" rIns="0" bIns="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1">
                <a:ln>
                  <a:noFill/>
                </a:ln>
                <a:solidFill>
                  <a:srgbClr val="000000"/>
                </a:solidFill>
                <a:effectLst/>
                <a:uLnTx/>
                <a:uFillTx/>
                <a:latin typeface="Calibri" panose="020F0502020204030204" pitchFamily="34" charset="0"/>
                <a:ea typeface="+mn-ea"/>
                <a:cs typeface="Calibri" panose="020F0502020204030204" pitchFamily="34" charset="0"/>
                <a:hlinkClick r:id="rId4"/>
              </a:rPr>
              <a:t>https://ncses.nsf.gov/pubs/nsf23312</a:t>
            </a:r>
            <a:endParaRPr kumimoji="0" lang="en-US" sz="1100" b="0" u="none" strike="noStrike" kern="1200" cap="none" spc="0" normalizeH="0" baseline="0" noProof="1">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90415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6B913-C6E5-150D-BD17-8E791876F63F}"/>
              </a:ext>
            </a:extLst>
          </p:cNvPr>
          <p:cNvSpPr>
            <a:spLocks noGrp="1"/>
          </p:cNvSpPr>
          <p:nvPr>
            <p:ph type="title"/>
          </p:nvPr>
        </p:nvSpPr>
        <p:spPr>
          <a:xfrm>
            <a:off x="2228336" y="11520"/>
            <a:ext cx="9647915" cy="734661"/>
          </a:xfrm>
        </p:spPr>
        <p:txBody>
          <a:bodyPr/>
          <a:lstStyle/>
          <a:p>
            <a:r>
              <a:rPr lang="en-US" dirty="0">
                <a:solidFill>
                  <a:srgbClr val="20558A"/>
                </a:solidFill>
              </a:rPr>
              <a:t>NIH postdoc fellowship applications and awards are decreasing</a:t>
            </a:r>
            <a:endParaRPr lang="en-US" dirty="0"/>
          </a:p>
        </p:txBody>
      </p:sp>
      <p:sp>
        <p:nvSpPr>
          <p:cNvPr id="3" name="TextBox 2">
            <a:extLst>
              <a:ext uri="{FF2B5EF4-FFF2-40B4-BE49-F238E27FC236}">
                <a16:creationId xmlns:a16="http://schemas.microsoft.com/office/drawing/2014/main" id="{1DB9B3A4-B1E5-7798-21E6-7BE83E7A36BB}"/>
              </a:ext>
            </a:extLst>
          </p:cNvPr>
          <p:cNvSpPr txBox="1"/>
          <p:nvPr/>
        </p:nvSpPr>
        <p:spPr>
          <a:xfrm>
            <a:off x="2988293" y="848750"/>
            <a:ext cx="8128000" cy="509180"/>
          </a:xfrm>
          <a:prstGeom prst="rect">
            <a:avLst/>
          </a:prstGeom>
          <a:noFill/>
          <a:ln>
            <a:noFill/>
          </a:ln>
        </p:spPr>
        <p:txBody>
          <a:bodyPr spcFirstLastPara="1" wrap="square" lIns="0" tIns="0" rIns="0" bIns="0" rtlCol="0" anchor="b" anchorCtr="0">
            <a:noAutofit/>
          </a:bodyPr>
          <a:lstStyle/>
          <a:p>
            <a:pPr marL="0" indent="0" algn="ctr">
              <a:lnSpc>
                <a:spcPct val="100000"/>
              </a:lnSpc>
              <a:buClr>
                <a:srgbClr val="000000"/>
              </a:buClr>
              <a:buSzPts val="4000"/>
              <a:buNone/>
            </a:pPr>
            <a:r>
              <a:rPr lang="en-US" sz="1400" b="1" noProof="1">
                <a:solidFill>
                  <a:srgbClr val="2E497B"/>
                </a:solidFill>
              </a:rPr>
              <a:t>Kirschstein</a:t>
            </a:r>
            <a:r>
              <a:rPr lang="en-US" sz="1400" b="1" dirty="0">
                <a:solidFill>
                  <a:srgbClr val="2E497B"/>
                </a:solidFill>
              </a:rPr>
              <a:t>-NRSA Post-Doctoral Fellowships (F32s): </a:t>
            </a:r>
            <a:br>
              <a:rPr lang="en-US" sz="1400" b="1" dirty="0">
                <a:solidFill>
                  <a:srgbClr val="2E497B"/>
                </a:solidFill>
              </a:rPr>
            </a:br>
            <a:r>
              <a:rPr lang="en-US" sz="1400" b="1" dirty="0">
                <a:solidFill>
                  <a:srgbClr val="2E497B"/>
                </a:solidFill>
              </a:rPr>
              <a:t>Competing Applications, Awards and Success Rates</a:t>
            </a:r>
          </a:p>
        </p:txBody>
      </p:sp>
      <p:pic>
        <p:nvPicPr>
          <p:cNvPr id="9" name="Picture 8" descr="A bar graph comparing the number of applications and awards, and the success rate, from 1998 to 2022. Applications started at approximately 2,200 in 1998, fell steadily to just over 1,500 in 2002, then climbed steadily to a high of 2,600 in 2006. Applications fell to just over 2,000 in 2009, jumped to 2,300 in 2011, then declined to approximately 1,400 by 2022. During the same period, awards fell gradually, starting at round 840 in 1998 to around 400 by 2022. The success rate began at around 40% in 1998 and rose only slightly to around 45% by 2000 before a steady decline to just over 25% by 2022.">
            <a:extLst>
              <a:ext uri="{FF2B5EF4-FFF2-40B4-BE49-F238E27FC236}">
                <a16:creationId xmlns:a16="http://schemas.microsoft.com/office/drawing/2014/main" id="{5337CFB7-6128-0B0F-5E63-794844E98947}"/>
              </a:ext>
            </a:extLst>
          </p:cNvPr>
          <p:cNvPicPr>
            <a:picLocks noChangeAspect="1"/>
          </p:cNvPicPr>
          <p:nvPr/>
        </p:nvPicPr>
        <p:blipFill>
          <a:blip r:embed="rId3"/>
          <a:stretch>
            <a:fillRect/>
          </a:stretch>
        </p:blipFill>
        <p:spPr>
          <a:xfrm>
            <a:off x="2284897" y="1365513"/>
            <a:ext cx="9534791" cy="4879618"/>
          </a:xfrm>
          <a:prstGeom prst="rect">
            <a:avLst/>
          </a:prstGeom>
        </p:spPr>
      </p:pic>
      <p:pic>
        <p:nvPicPr>
          <p:cNvPr id="8" name="Picture 7" descr="Logo for the U.S. Department of Health and Human Services ">
            <a:extLst>
              <a:ext uri="{FF2B5EF4-FFF2-40B4-BE49-F238E27FC236}">
                <a16:creationId xmlns:a16="http://schemas.microsoft.com/office/drawing/2014/main" id="{C76C4C51-69AE-5098-CDF2-A401ABD2B4AD}"/>
              </a:ext>
            </a:extLst>
          </p:cNvPr>
          <p:cNvPicPr>
            <a:picLocks noChangeAspect="1"/>
          </p:cNvPicPr>
          <p:nvPr/>
        </p:nvPicPr>
        <p:blipFill>
          <a:blip r:embed="rId4"/>
          <a:stretch>
            <a:fillRect/>
          </a:stretch>
        </p:blipFill>
        <p:spPr>
          <a:xfrm>
            <a:off x="2078354" y="6232531"/>
            <a:ext cx="521223" cy="521223"/>
          </a:xfrm>
          <a:prstGeom prst="rect">
            <a:avLst/>
          </a:prstGeom>
        </p:spPr>
      </p:pic>
      <p:pic>
        <p:nvPicPr>
          <p:cNvPr id="10" name="Picture 9" descr="Logo for the National Institutes of Health, Office of Extramural Research">
            <a:extLst>
              <a:ext uri="{FF2B5EF4-FFF2-40B4-BE49-F238E27FC236}">
                <a16:creationId xmlns:a16="http://schemas.microsoft.com/office/drawing/2014/main" id="{10E594DB-B6B8-54B2-8D1A-8DACA465E139}"/>
              </a:ext>
            </a:extLst>
          </p:cNvPr>
          <p:cNvPicPr>
            <a:picLocks noChangeAspect="1"/>
          </p:cNvPicPr>
          <p:nvPr/>
        </p:nvPicPr>
        <p:blipFill>
          <a:blip r:embed="rId5"/>
          <a:stretch>
            <a:fillRect/>
          </a:stretch>
        </p:blipFill>
        <p:spPr>
          <a:xfrm>
            <a:off x="2730351" y="6245131"/>
            <a:ext cx="2329967" cy="463215"/>
          </a:xfrm>
          <a:prstGeom prst="rect">
            <a:avLst/>
          </a:prstGeom>
        </p:spPr>
      </p:pic>
      <p:sp>
        <p:nvSpPr>
          <p:cNvPr id="11" name="TextBox 10">
            <a:extLst>
              <a:ext uri="{FF2B5EF4-FFF2-40B4-BE49-F238E27FC236}">
                <a16:creationId xmlns:a16="http://schemas.microsoft.com/office/drawing/2014/main" id="{3BC51370-4822-71BC-E72E-DAD110A9B59A}"/>
              </a:ext>
            </a:extLst>
          </p:cNvPr>
          <p:cNvSpPr txBox="1"/>
          <p:nvPr/>
        </p:nvSpPr>
        <p:spPr>
          <a:xfrm>
            <a:off x="6059254" y="6397224"/>
            <a:ext cx="5585456" cy="216587"/>
          </a:xfrm>
          <a:prstGeom prst="rect">
            <a:avLst/>
          </a:prstGeom>
          <a:noFill/>
          <a:ln>
            <a:noFill/>
          </a:ln>
        </p:spPr>
        <p:txBody>
          <a:bodyPr spcFirstLastPara="1" wrap="none" lIns="0" tIns="0" rIns="0" bIns="0" rtlCol="0" anchor="b" anchorCtr="0">
            <a:noAutofit/>
          </a:bodyPr>
          <a:lstStyle/>
          <a:p>
            <a:pPr>
              <a:buSzPts val="4000"/>
            </a:pPr>
            <a:r>
              <a:rPr lang="en-US" sz="1100" b="0" i="0" u="none" strike="noStrike" dirty="0">
                <a:solidFill>
                  <a:srgbClr val="000000"/>
                </a:solidFill>
                <a:latin typeface="Calibri" panose="020F0502020204030204" pitchFamily="34" charset="0"/>
                <a:cs typeface="Calibri" panose="020F0502020204030204" pitchFamily="34" charset="0"/>
              </a:rPr>
              <a:t>Data for this report are available at NIH Data Book - </a:t>
            </a:r>
            <a:r>
              <a:rPr lang="en-US" sz="1100" noProof="1">
                <a:solidFill>
                  <a:srgbClr val="0000FF"/>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https://report.nih.gov/nihdatabook/report/62</a:t>
            </a:r>
            <a:r>
              <a:rPr lang="en-US" sz="1100" noProof="1">
                <a:solidFill>
                  <a:srgbClr val="0000FF"/>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866283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A336E-EE6C-C1A8-A303-CA37D59429D0}"/>
              </a:ext>
            </a:extLst>
          </p:cNvPr>
          <p:cNvSpPr>
            <a:spLocks noGrp="1"/>
          </p:cNvSpPr>
          <p:nvPr>
            <p:ph type="title"/>
          </p:nvPr>
        </p:nvSpPr>
        <p:spPr/>
        <p:txBody>
          <a:bodyPr/>
          <a:lstStyle/>
          <a:p>
            <a:r>
              <a:rPr lang="en-US" dirty="0"/>
              <a:t>Forces Driving Decline: Role, Duration, Structure, and Value of the Postdoc</a:t>
            </a:r>
          </a:p>
        </p:txBody>
      </p:sp>
      <p:pic>
        <p:nvPicPr>
          <p:cNvPr id="17" name="Picture 16" descr=" image of a speaker or professor presenting at a podium">
            <a:extLst>
              <a:ext uri="{FF2B5EF4-FFF2-40B4-BE49-F238E27FC236}">
                <a16:creationId xmlns:a16="http://schemas.microsoft.com/office/drawing/2014/main" id="{7EFA0CCE-6842-D156-8805-FB2D5DDAF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970" y="1325107"/>
            <a:ext cx="2019300" cy="1955800"/>
          </a:xfrm>
          <a:prstGeom prst="rect">
            <a:avLst/>
          </a:prstGeom>
        </p:spPr>
      </p:pic>
      <p:sp>
        <p:nvSpPr>
          <p:cNvPr id="21" name="Rectangle 20">
            <a:extLst>
              <a:ext uri="{FF2B5EF4-FFF2-40B4-BE49-F238E27FC236}">
                <a16:creationId xmlns:a16="http://schemas.microsoft.com/office/drawing/2014/main" id="{C3DF702D-E5A0-6FCE-0D79-D2AB48D24A04}"/>
              </a:ext>
              <a:ext uri="{C183D7F6-B498-43B3-948B-1728B52AA6E4}">
                <adec:decorative xmlns:adec="http://schemas.microsoft.com/office/drawing/2017/decorative" val="1"/>
              </a:ext>
            </a:extLst>
          </p:cNvPr>
          <p:cNvSpPr/>
          <p:nvPr/>
        </p:nvSpPr>
        <p:spPr>
          <a:xfrm>
            <a:off x="214432" y="1297417"/>
            <a:ext cx="3072376" cy="2587035"/>
          </a:xfrm>
          <a:prstGeom prst="rect">
            <a:avLst/>
          </a:prstGeom>
          <a:noFill/>
          <a:ln w="63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4">
            <a:extLst>
              <a:ext uri="{FF2B5EF4-FFF2-40B4-BE49-F238E27FC236}">
                <a16:creationId xmlns:a16="http://schemas.microsoft.com/office/drawing/2014/main" id="{4DB66E93-EA79-9E37-E500-C360F7D2081E}"/>
              </a:ext>
            </a:extLst>
          </p:cNvPr>
          <p:cNvSpPr txBox="1">
            <a:spLocks/>
          </p:cNvSpPr>
          <p:nvPr/>
        </p:nvSpPr>
        <p:spPr bwMode="gray">
          <a:xfrm>
            <a:off x="251537" y="3289565"/>
            <a:ext cx="2998166" cy="594887"/>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3200" b="1" kern="1200" noProof="0" dirty="0">
                <a:solidFill>
                  <a:srgbClr val="005587"/>
                </a:solidFill>
                <a:latin typeface="Poppins" pitchFamily="2" charset="77"/>
                <a:ea typeface="Open Sans Semibold" panose="020B0706030804020204" pitchFamily="34" charset="0"/>
                <a:cs typeface="Poppins" pitchFamily="2" charset="77"/>
              </a:defRPr>
            </a:lvl1pPr>
          </a:lstStyle>
          <a:p>
            <a:pPr marL="0" marR="0" lvl="0" indent="0" algn="ctr" defTabSz="1219170" rtl="0" eaLnBrk="1" fontAlgn="auto" latinLnBrk="0" hangingPunct="1">
              <a:lnSpc>
                <a:spcPct val="100000"/>
              </a:lnSpc>
              <a:spcBef>
                <a:spcPct val="0"/>
              </a:spcBef>
              <a:spcAft>
                <a:spcPts val="0"/>
              </a:spcAft>
              <a:buClr>
                <a:srgbClr val="000000"/>
              </a:buClr>
              <a:buSzTx/>
              <a:buFont typeface="Arial"/>
              <a:buNone/>
              <a:tabLst/>
              <a:defRPr/>
            </a:pPr>
            <a:r>
              <a:rPr kumimoji="0" lang="en-US" sz="2000" b="0" i="0" u="none" strike="noStrike" kern="1200" cap="none" spc="0" normalizeH="0" baseline="0" noProof="0" dirty="0">
                <a:ln>
                  <a:noFill/>
                </a:ln>
                <a:solidFill>
                  <a:srgbClr val="20558A"/>
                </a:solidFill>
                <a:effectLst/>
                <a:uLnTx/>
                <a:uFillTx/>
                <a:latin typeface="Poppins"/>
                <a:ea typeface="Open Sans Semibold"/>
                <a:cs typeface="Poppins"/>
                <a:sym typeface="Arial"/>
              </a:rPr>
              <a:t>Limited opportunities </a:t>
            </a:r>
          </a:p>
          <a:p>
            <a:pPr marL="0" marR="0" lvl="0" indent="0" algn="ctr" defTabSz="1219170" rtl="0" eaLnBrk="1" fontAlgn="auto" latinLnBrk="0" hangingPunct="1">
              <a:lnSpc>
                <a:spcPct val="100000"/>
              </a:lnSpc>
              <a:spcBef>
                <a:spcPct val="0"/>
              </a:spcBef>
              <a:spcAft>
                <a:spcPts val="0"/>
              </a:spcAft>
              <a:buClr>
                <a:srgbClr val="000000"/>
              </a:buClr>
              <a:buSzTx/>
              <a:buFont typeface="Arial"/>
              <a:buNone/>
              <a:tabLst/>
              <a:defRPr/>
            </a:pPr>
            <a:r>
              <a:rPr kumimoji="0" lang="en-US" sz="2000" b="0" i="0" u="none" strike="noStrike" kern="1200" cap="none" spc="0" normalizeH="0" baseline="0" noProof="0" dirty="0">
                <a:ln>
                  <a:noFill/>
                </a:ln>
                <a:solidFill>
                  <a:srgbClr val="20558A"/>
                </a:solidFill>
                <a:effectLst/>
                <a:uLnTx/>
                <a:uFillTx/>
                <a:latin typeface="Poppins"/>
                <a:ea typeface="Open Sans Semibold"/>
                <a:cs typeface="Poppins"/>
                <a:sym typeface="Arial"/>
              </a:rPr>
              <a:t>in academia</a:t>
            </a:r>
          </a:p>
        </p:txBody>
      </p:sp>
      <p:pic>
        <p:nvPicPr>
          <p:cNvPr id="15" name="Picture 14" descr="image collage of a collection of various science related publications">
            <a:extLst>
              <a:ext uri="{FF2B5EF4-FFF2-40B4-BE49-F238E27FC236}">
                <a16:creationId xmlns:a16="http://schemas.microsoft.com/office/drawing/2014/main" id="{EA163C2E-215D-CC12-DFD3-1CDD60BA8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4303" y="1412861"/>
            <a:ext cx="3072382" cy="1839319"/>
          </a:xfrm>
          <a:prstGeom prst="rect">
            <a:avLst/>
          </a:prstGeom>
        </p:spPr>
      </p:pic>
      <p:sp>
        <p:nvSpPr>
          <p:cNvPr id="22" name="Rectangle 21">
            <a:extLst>
              <a:ext uri="{FF2B5EF4-FFF2-40B4-BE49-F238E27FC236}">
                <a16:creationId xmlns:a16="http://schemas.microsoft.com/office/drawing/2014/main" id="{64081145-BCBB-35FF-09E6-D0301EBDA440}"/>
              </a:ext>
              <a:ext uri="{C183D7F6-B498-43B3-948B-1728B52AA6E4}">
                <adec:decorative xmlns:adec="http://schemas.microsoft.com/office/drawing/2017/decorative" val="1"/>
              </a:ext>
            </a:extLst>
          </p:cNvPr>
          <p:cNvSpPr/>
          <p:nvPr/>
        </p:nvSpPr>
        <p:spPr>
          <a:xfrm>
            <a:off x="3640163" y="1297417"/>
            <a:ext cx="3500662" cy="2572675"/>
          </a:xfrm>
          <a:prstGeom prst="rect">
            <a:avLst/>
          </a:prstGeom>
          <a:noFill/>
          <a:ln w="63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4">
            <a:extLst>
              <a:ext uri="{FF2B5EF4-FFF2-40B4-BE49-F238E27FC236}">
                <a16:creationId xmlns:a16="http://schemas.microsoft.com/office/drawing/2014/main" id="{C4C5D1B4-2012-0084-9E04-FFFA471BBE1A}"/>
              </a:ext>
            </a:extLst>
          </p:cNvPr>
          <p:cNvSpPr txBox="1">
            <a:spLocks/>
          </p:cNvSpPr>
          <p:nvPr/>
        </p:nvSpPr>
        <p:spPr bwMode="gray">
          <a:xfrm>
            <a:off x="4129172" y="3240428"/>
            <a:ext cx="2468978" cy="644024"/>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L="0" indent="0" algn="ctr" defTabSz="1219170" eaLnBrk="1" fontAlgn="auto" latinLnBrk="0" hangingPunct="1">
              <a:spcBef>
                <a:spcPct val="0"/>
              </a:spcBef>
              <a:buSzTx/>
              <a:buNone/>
              <a:tabLst/>
              <a:defRPr kumimoji="0" sz="2000" kern="1200" spc="0" normalizeH="0" baseline="0">
                <a:ln>
                  <a:noFill/>
                </a:ln>
                <a:solidFill>
                  <a:srgbClr val="20558A"/>
                </a:solidFill>
                <a:effectLst/>
                <a:uLnTx/>
                <a:uFillTx/>
                <a:latin typeface="Poppins"/>
                <a:ea typeface="Open Sans Semibold"/>
                <a:cs typeface="Poppins"/>
              </a:defRPr>
            </a:lvl1pPr>
          </a:lstStyle>
          <a:p>
            <a:r>
              <a:rPr lang="en-US" dirty="0"/>
              <a:t>Lengthening time to publish</a:t>
            </a:r>
          </a:p>
        </p:txBody>
      </p:sp>
      <p:pic>
        <p:nvPicPr>
          <p:cNvPr id="10" name="Picture 9" descr="two people wearing white coats in a laboratory environment">
            <a:extLst>
              <a:ext uri="{FF2B5EF4-FFF2-40B4-BE49-F238E27FC236}">
                <a16:creationId xmlns:a16="http://schemas.microsoft.com/office/drawing/2014/main" id="{67565CC1-5483-92C8-1165-BEA830FAE7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086" y="4187502"/>
            <a:ext cx="3215215" cy="1763903"/>
          </a:xfrm>
          <a:prstGeom prst="rect">
            <a:avLst/>
          </a:prstGeom>
        </p:spPr>
      </p:pic>
      <p:sp>
        <p:nvSpPr>
          <p:cNvPr id="23" name="Rectangle 22">
            <a:extLst>
              <a:ext uri="{FF2B5EF4-FFF2-40B4-BE49-F238E27FC236}">
                <a16:creationId xmlns:a16="http://schemas.microsoft.com/office/drawing/2014/main" id="{B0D9914E-3B3B-5B5A-A606-BEF1EC7CB60B}"/>
              </a:ext>
              <a:ext uri="{C183D7F6-B498-43B3-948B-1728B52AA6E4}">
                <adec:decorative xmlns:adec="http://schemas.microsoft.com/office/drawing/2017/decorative" val="1"/>
              </a:ext>
            </a:extLst>
          </p:cNvPr>
          <p:cNvSpPr/>
          <p:nvPr/>
        </p:nvSpPr>
        <p:spPr>
          <a:xfrm>
            <a:off x="214431" y="4012160"/>
            <a:ext cx="3556527" cy="2675350"/>
          </a:xfrm>
          <a:prstGeom prst="rect">
            <a:avLst/>
          </a:prstGeom>
          <a:noFill/>
          <a:ln w="63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4">
            <a:extLst>
              <a:ext uri="{FF2B5EF4-FFF2-40B4-BE49-F238E27FC236}">
                <a16:creationId xmlns:a16="http://schemas.microsoft.com/office/drawing/2014/main" id="{AE22DEDC-7353-9EB1-E88D-B97B9126EE1F}"/>
              </a:ext>
            </a:extLst>
          </p:cNvPr>
          <p:cNvSpPr txBox="1">
            <a:spLocks/>
          </p:cNvSpPr>
          <p:nvPr/>
        </p:nvSpPr>
        <p:spPr bwMode="gray">
          <a:xfrm>
            <a:off x="303168" y="6003740"/>
            <a:ext cx="3467791" cy="570179"/>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L="0" indent="0" algn="ctr" defTabSz="1219170" eaLnBrk="1" fontAlgn="auto" latinLnBrk="0" hangingPunct="1">
              <a:spcBef>
                <a:spcPct val="0"/>
              </a:spcBef>
              <a:buSzTx/>
              <a:buNone/>
              <a:tabLst/>
              <a:defRPr kumimoji="0" sz="2000" kern="1200" spc="0" normalizeH="0" baseline="0">
                <a:ln>
                  <a:noFill/>
                </a:ln>
                <a:solidFill>
                  <a:srgbClr val="20558A"/>
                </a:solidFill>
                <a:effectLst/>
                <a:uLnTx/>
                <a:uFillTx/>
                <a:latin typeface="Poppins"/>
                <a:ea typeface="Open Sans Semibold"/>
                <a:cs typeface="Poppins"/>
              </a:defRPr>
            </a:lvl1pPr>
          </a:lstStyle>
          <a:p>
            <a:r>
              <a:rPr lang="en-US" dirty="0"/>
              <a:t>New opportunities in Pharma/Biotech</a:t>
            </a:r>
          </a:p>
        </p:txBody>
      </p:sp>
      <p:pic>
        <p:nvPicPr>
          <p:cNvPr id="16" name="Picture 15" descr="A benchtop full scan mass spectrometer designed for compound identification and high-throughput, high-performance screening.">
            <a:extLst>
              <a:ext uri="{FF2B5EF4-FFF2-40B4-BE49-F238E27FC236}">
                <a16:creationId xmlns:a16="http://schemas.microsoft.com/office/drawing/2014/main" id="{D5D954BB-6E47-3A26-32EE-2AD8F52375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1467" y="4156981"/>
            <a:ext cx="2234585" cy="1816238"/>
          </a:xfrm>
          <a:prstGeom prst="rect">
            <a:avLst/>
          </a:prstGeom>
        </p:spPr>
      </p:pic>
      <p:sp>
        <p:nvSpPr>
          <p:cNvPr id="24" name="Rectangle 23">
            <a:extLst>
              <a:ext uri="{FF2B5EF4-FFF2-40B4-BE49-F238E27FC236}">
                <a16:creationId xmlns:a16="http://schemas.microsoft.com/office/drawing/2014/main" id="{B7AA3A23-5543-42F2-FBA0-4D823CFE9C0E}"/>
              </a:ext>
              <a:ext uri="{C183D7F6-B498-43B3-948B-1728B52AA6E4}">
                <adec:decorative xmlns:adec="http://schemas.microsoft.com/office/drawing/2017/decorative" val="1"/>
              </a:ext>
            </a:extLst>
          </p:cNvPr>
          <p:cNvSpPr/>
          <p:nvPr/>
        </p:nvSpPr>
        <p:spPr>
          <a:xfrm>
            <a:off x="4020890" y="4021371"/>
            <a:ext cx="3308099" cy="2675350"/>
          </a:xfrm>
          <a:prstGeom prst="rect">
            <a:avLst/>
          </a:prstGeom>
          <a:noFill/>
          <a:ln w="63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4">
            <a:extLst>
              <a:ext uri="{FF2B5EF4-FFF2-40B4-BE49-F238E27FC236}">
                <a16:creationId xmlns:a16="http://schemas.microsoft.com/office/drawing/2014/main" id="{9AC7030E-E737-923F-6500-C32A67A9F0DD}"/>
              </a:ext>
            </a:extLst>
          </p:cNvPr>
          <p:cNvSpPr txBox="1">
            <a:spLocks/>
          </p:cNvSpPr>
          <p:nvPr/>
        </p:nvSpPr>
        <p:spPr bwMode="gray">
          <a:xfrm>
            <a:off x="3942332" y="6041678"/>
            <a:ext cx="3456950" cy="614302"/>
          </a:xfrm>
          <a:prstGeom prst="rect">
            <a:avLst/>
          </a:prstGeom>
        </p:spPr>
        <p:txBody>
          <a:bodyPr vert="horz" lIns="0" tIns="0" rIns="0" bIns="0" rtlCol="0" anchor="t" anchorCtr="0">
            <a:noAutofit/>
          </a:bodyPr>
          <a:lstStyle>
            <a:defPPr marR="0" lvl="0" algn="l" rtl="0">
              <a:lnSpc>
                <a:spcPct val="100000"/>
              </a:lnSpc>
              <a:spcBef>
                <a:spcPts val="0"/>
              </a:spcBef>
              <a:spcAft>
                <a:spcPts val="0"/>
              </a:spcAft>
              <a:defRPr/>
            </a:defPPr>
            <a:lvl1pPr marL="0" indent="0" algn="ctr" defTabSz="1219170" eaLnBrk="1" fontAlgn="auto" latinLnBrk="0" hangingPunct="1">
              <a:spcBef>
                <a:spcPct val="0"/>
              </a:spcBef>
              <a:buSzTx/>
              <a:buNone/>
              <a:tabLst/>
              <a:defRPr kumimoji="0" sz="2000" kern="1200" spc="0" normalizeH="0" baseline="0">
                <a:ln>
                  <a:noFill/>
                </a:ln>
                <a:solidFill>
                  <a:srgbClr val="20558A"/>
                </a:solidFill>
                <a:effectLst/>
                <a:uLnTx/>
                <a:uFillTx/>
                <a:latin typeface="Poppins"/>
                <a:ea typeface="Open Sans Semibold"/>
                <a:cs typeface="Poppins"/>
              </a:defRPr>
            </a:lvl1pPr>
          </a:lstStyle>
          <a:p>
            <a:r>
              <a:rPr lang="en-US" dirty="0"/>
              <a:t>Expanding research expectations</a:t>
            </a:r>
          </a:p>
        </p:txBody>
      </p:sp>
      <p:pic>
        <p:nvPicPr>
          <p:cNvPr id="14" name="Picture 2" descr="COVID-19 cell image">
            <a:extLst>
              <a:ext uri="{FF2B5EF4-FFF2-40B4-BE49-F238E27FC236}">
                <a16:creationId xmlns:a16="http://schemas.microsoft.com/office/drawing/2014/main" id="{11C45350-3BCC-0DD3-A6C5-F74BAA9DD2F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3543"/>
          <a:stretch/>
        </p:blipFill>
        <p:spPr bwMode="auto">
          <a:xfrm>
            <a:off x="8501485" y="1309231"/>
            <a:ext cx="2944791" cy="108260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nvGrpSpPr>
          <p:cNvPr id="34" name="Group 33" descr="Venn diagram; intersecting the words economy, environment, and community with the words quality of life in the epicenter of all three">
            <a:extLst>
              <a:ext uri="{FF2B5EF4-FFF2-40B4-BE49-F238E27FC236}">
                <a16:creationId xmlns:a16="http://schemas.microsoft.com/office/drawing/2014/main" id="{E28B9FF6-6763-4E25-0461-BB4C59CEF79A}"/>
              </a:ext>
            </a:extLst>
          </p:cNvPr>
          <p:cNvGrpSpPr/>
          <p:nvPr/>
        </p:nvGrpSpPr>
        <p:grpSpPr>
          <a:xfrm>
            <a:off x="7591167" y="2427695"/>
            <a:ext cx="2126219" cy="2008930"/>
            <a:chOff x="7591167" y="2427695"/>
            <a:chExt cx="2126219" cy="2008930"/>
          </a:xfrm>
        </p:grpSpPr>
        <p:sp>
          <p:nvSpPr>
            <p:cNvPr id="31" name="Oval 30">
              <a:extLst>
                <a:ext uri="{FF2B5EF4-FFF2-40B4-BE49-F238E27FC236}">
                  <a16:creationId xmlns:a16="http://schemas.microsoft.com/office/drawing/2014/main" id="{3C15843A-025D-FD68-EFBC-22AEAAB6B020}"/>
                </a:ext>
              </a:extLst>
            </p:cNvPr>
            <p:cNvSpPr/>
            <p:nvPr/>
          </p:nvSpPr>
          <p:spPr>
            <a:xfrm>
              <a:off x="8367779" y="3055849"/>
              <a:ext cx="1250746" cy="1250746"/>
            </a:xfrm>
            <a:prstGeom prst="ellipse">
              <a:avLst/>
            </a:prstGeom>
            <a:solidFill>
              <a:srgbClr val="45A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250EA29-4B77-724B-285E-EC5F8FCAEB1D}"/>
                </a:ext>
              </a:extLst>
            </p:cNvPr>
            <p:cNvSpPr/>
            <p:nvPr/>
          </p:nvSpPr>
          <p:spPr>
            <a:xfrm>
              <a:off x="7591167" y="2434088"/>
              <a:ext cx="2126219" cy="2002537"/>
            </a:xfrm>
            <a:prstGeom prst="rect">
              <a:avLst/>
            </a:prstGeom>
            <a:solidFill>
              <a:schemeClr val="bg1">
                <a:lumMod val="8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5780A5F-77F2-2B0D-ED6F-631DEE5432B0}"/>
                </a:ext>
              </a:extLst>
            </p:cNvPr>
            <p:cNvSpPr/>
            <p:nvPr/>
          </p:nvSpPr>
          <p:spPr>
            <a:xfrm>
              <a:off x="8045244" y="2475125"/>
              <a:ext cx="1223447" cy="1247785"/>
            </a:xfrm>
            <a:prstGeom prst="ellipse">
              <a:avLst/>
            </a:prstGeom>
            <a:solidFill>
              <a:srgbClr val="663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FF41D39-F7D4-8CA3-A4C9-16372F6C9AC4}"/>
                </a:ext>
              </a:extLst>
            </p:cNvPr>
            <p:cNvSpPr/>
            <p:nvPr/>
          </p:nvSpPr>
          <p:spPr>
            <a:xfrm>
              <a:off x="7713398" y="3052968"/>
              <a:ext cx="1245067" cy="1245067"/>
            </a:xfrm>
            <a:prstGeom prst="ellipse">
              <a:avLst/>
            </a:prstGeom>
            <a:solidFill>
              <a:srgbClr val="58B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BCEFC082-4CCD-E489-E67A-266B3739AE0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188" b="94653" l="7055" r="93593">
                          <a14:foregroundMark x1="65659" y1="23703" x2="65659" y2="23703"/>
                          <a14:foregroundMark x1="47084" y1="85874" x2="48452" y2="86832"/>
                          <a14:foregroundMark x1="64507" y1="64246" x2="57955" y2="90343"/>
                          <a14:foregroundMark x1="57955" y1="90343" x2="80490" y2="83879"/>
                          <a14:foregroundMark x1="80490" y1="83879" x2="89777" y2="60415"/>
                          <a14:foregroundMark x1="89777" y1="60415" x2="64507" y2="64725"/>
                          <a14:foregroundMark x1="68539" y1="60814" x2="93593" y2="58021"/>
                          <a14:foregroundMark x1="93593" y1="58021" x2="81066" y2="36872"/>
                          <a14:foregroundMark x1="81066" y1="36872" x2="68539" y2="60335"/>
                          <a14:foregroundMark x1="68539" y1="60335" x2="68970" y2="61373"/>
                          <a14:foregroundMark x1="80634" y1="41421" x2="81785" y2="41660"/>
                          <a14:foregroundMark x1="79050" y1="59377" x2="81281" y2="54270"/>
                          <a14:foregroundMark x1="71274" y1="66161" x2="78402" y2="66640"/>
                          <a14:foregroundMark x1="71490" y1="67199" x2="78834" y2="68156"/>
                          <a14:foregroundMark x1="70122" y1="71748" x2="79266" y2="71508"/>
                          <a14:foregroundMark x1="70338" y1="72306" x2="79770" y2="71508"/>
                          <a14:foregroundMark x1="72354" y1="73504" x2="78834" y2="73504"/>
                          <a14:foregroundMark x1="56731" y1="87550" x2="73218" y2="86832"/>
                          <a14:foregroundMark x1="93593" y1="62570" x2="77610" y2="87789"/>
                          <a14:foregroundMark x1="77610" y1="87789" x2="53132" y2="88029"/>
                          <a14:foregroundMark x1="53132" y1="88029" x2="53132" y2="88029"/>
                          <a14:foregroundMark x1="53780" y1="89545" x2="59827" y2="91221"/>
                          <a14:foregroundMark x1="71274" y1="94653" x2="61411" y2="93615"/>
                          <a14:foregroundMark x1="20734" y1="73025" x2="18719" y2="62570"/>
                          <a14:foregroundMark x1="21598" y1="73264" x2="23614" y2="73264"/>
                          <a14:foregroundMark x1="24766" y1="63288" x2="23830" y2="69593"/>
                          <a14:foregroundMark x1="28726" y1="69593" x2="26278" y2="68156"/>
                          <a14:foregroundMark x1="24982" y1="69114" x2="27646" y2="74222"/>
                          <a14:foregroundMark x1="11735" y1="49641" x2="10799" y2="74142"/>
                          <a14:foregroundMark x1="10799" y1="74142" x2="11735" y2="77095"/>
                          <a14:foregroundMark x1="28726" y1="67199" x2="28294" y2="62570"/>
                          <a14:foregroundMark x1="7487" y1="66161" x2="7487" y2="66161"/>
                          <a14:foregroundMark x1="51548" y1="18117" x2="51548" y2="18117"/>
                          <a14:foregroundMark x1="52916" y1="16919" x2="51764" y2="17877"/>
                          <a14:foregroundMark x1="50684" y1="12530" x2="51980" y2="11333"/>
                          <a14:foregroundMark x1="51764" y1="11812" x2="56947" y2="16919"/>
                          <a14:foregroundMark x1="56515" y1="17638" x2="45716" y2="14924"/>
                          <a14:foregroundMark x1="46652" y1="16121" x2="48884" y2="22745"/>
                          <a14:foregroundMark x1="48668" y1="23464" x2="59611" y2="19314"/>
                          <a14:foregroundMark x1="47516" y1="28811" x2="56515" y2="28811"/>
                          <a14:foregroundMark x1="46868" y1="5746" x2="54500" y2="5188"/>
                          <a14:foregroundMark x1="7055" y1="60096" x2="7055" y2="60096"/>
                          <a14:foregroundMark x1="17999" y1="73025" x2="22966" y2="67438"/>
                          <a14:foregroundMark x1="25630" y1="73264" x2="29230" y2="71030"/>
                          <a14:foregroundMark x1="38157" y1="94653" x2="30958" y2="93615"/>
                          <a14:backgroundMark x1="11087" y1="13727" x2="11087" y2="13727"/>
                          <a14:backgroundMark x1="88481" y1="12769" x2="88481" y2="12769"/>
                          <a14:backgroundMark x1="9287" y1="88747" x2="9287" y2="88747"/>
                          <a14:backgroundMark x1="91577" y1="91939" x2="91577" y2="91939"/>
                        </a14:backgroundRemoval>
                      </a14:imgEffect>
                    </a14:imgLayer>
                  </a14:imgProps>
                </a:ext>
              </a:extLst>
            </a:blip>
            <a:srcRect l="3169" r="2659" b="4474"/>
            <a:stretch/>
          </p:blipFill>
          <p:spPr>
            <a:xfrm>
              <a:off x="7654582" y="2427695"/>
              <a:ext cx="1995322" cy="1863202"/>
            </a:xfrm>
            <a:prstGeom prst="rect">
              <a:avLst/>
            </a:prstGeom>
            <a:effectLst/>
          </p:spPr>
        </p:pic>
        <p:grpSp>
          <p:nvGrpSpPr>
            <p:cNvPr id="32" name="Group 31">
              <a:extLst>
                <a:ext uri="{FF2B5EF4-FFF2-40B4-BE49-F238E27FC236}">
                  <a16:creationId xmlns:a16="http://schemas.microsoft.com/office/drawing/2014/main" id="{474C1474-1B7C-2AEA-CE91-7D71934348C3}"/>
                </a:ext>
              </a:extLst>
            </p:cNvPr>
            <p:cNvGrpSpPr/>
            <p:nvPr/>
          </p:nvGrpSpPr>
          <p:grpSpPr>
            <a:xfrm>
              <a:off x="8320243" y="3154921"/>
              <a:ext cx="676467" cy="560873"/>
              <a:chOff x="8306011" y="3170205"/>
              <a:chExt cx="676467" cy="560873"/>
            </a:xfrm>
          </p:grpSpPr>
          <p:sp>
            <p:nvSpPr>
              <p:cNvPr id="26" name="Freeform: Shape 25">
                <a:extLst>
                  <a:ext uri="{FF2B5EF4-FFF2-40B4-BE49-F238E27FC236}">
                    <a16:creationId xmlns:a16="http://schemas.microsoft.com/office/drawing/2014/main" id="{C884AC9F-D56C-FBD8-283C-1739C396BC5E}"/>
                  </a:ext>
                </a:extLst>
              </p:cNvPr>
              <p:cNvSpPr/>
              <p:nvPr/>
            </p:nvSpPr>
            <p:spPr>
              <a:xfrm>
                <a:off x="8378989" y="3170205"/>
                <a:ext cx="530512" cy="560873"/>
              </a:xfrm>
              <a:custGeom>
                <a:avLst/>
                <a:gdLst>
                  <a:gd name="connsiteX0" fmla="*/ 263923 w 530512"/>
                  <a:gd name="connsiteY0" fmla="*/ 0 h 503853"/>
                  <a:gd name="connsiteX1" fmla="*/ 530512 w 530512"/>
                  <a:gd name="connsiteY1" fmla="*/ 495855 h 503853"/>
                  <a:gd name="connsiteX2" fmla="*/ 0 w 530512"/>
                  <a:gd name="connsiteY2" fmla="*/ 503853 h 503853"/>
                  <a:gd name="connsiteX3" fmla="*/ 263923 w 530512"/>
                  <a:gd name="connsiteY3" fmla="*/ 0 h 503853"/>
                  <a:gd name="connsiteX0" fmla="*/ 263923 w 530512"/>
                  <a:gd name="connsiteY0" fmla="*/ 0 h 503853"/>
                  <a:gd name="connsiteX1" fmla="*/ 530512 w 530512"/>
                  <a:gd name="connsiteY1" fmla="*/ 495855 h 503853"/>
                  <a:gd name="connsiteX2" fmla="*/ 0 w 530512"/>
                  <a:gd name="connsiteY2" fmla="*/ 503853 h 503853"/>
                  <a:gd name="connsiteX3" fmla="*/ 263923 w 530512"/>
                  <a:gd name="connsiteY3" fmla="*/ 0 h 503853"/>
                  <a:gd name="connsiteX0" fmla="*/ 263923 w 530512"/>
                  <a:gd name="connsiteY0" fmla="*/ 0 h 503853"/>
                  <a:gd name="connsiteX1" fmla="*/ 530512 w 530512"/>
                  <a:gd name="connsiteY1" fmla="*/ 495855 h 503853"/>
                  <a:gd name="connsiteX2" fmla="*/ 0 w 530512"/>
                  <a:gd name="connsiteY2" fmla="*/ 503853 h 503853"/>
                  <a:gd name="connsiteX3" fmla="*/ 263923 w 530512"/>
                  <a:gd name="connsiteY3" fmla="*/ 0 h 503853"/>
                  <a:gd name="connsiteX0" fmla="*/ 263923 w 530512"/>
                  <a:gd name="connsiteY0" fmla="*/ 0 h 503853"/>
                  <a:gd name="connsiteX1" fmla="*/ 530512 w 530512"/>
                  <a:gd name="connsiteY1" fmla="*/ 495855 h 503853"/>
                  <a:gd name="connsiteX2" fmla="*/ 0 w 530512"/>
                  <a:gd name="connsiteY2" fmla="*/ 503853 h 503853"/>
                  <a:gd name="connsiteX3" fmla="*/ 263923 w 530512"/>
                  <a:gd name="connsiteY3" fmla="*/ 0 h 503853"/>
                  <a:gd name="connsiteX0" fmla="*/ 263923 w 530512"/>
                  <a:gd name="connsiteY0" fmla="*/ 0 h 503853"/>
                  <a:gd name="connsiteX1" fmla="*/ 530512 w 530512"/>
                  <a:gd name="connsiteY1" fmla="*/ 495855 h 503853"/>
                  <a:gd name="connsiteX2" fmla="*/ 0 w 530512"/>
                  <a:gd name="connsiteY2" fmla="*/ 503853 h 503853"/>
                  <a:gd name="connsiteX3" fmla="*/ 263923 w 530512"/>
                  <a:gd name="connsiteY3" fmla="*/ 0 h 503853"/>
                  <a:gd name="connsiteX0" fmla="*/ 263923 w 530512"/>
                  <a:gd name="connsiteY0" fmla="*/ 0 h 535316"/>
                  <a:gd name="connsiteX1" fmla="*/ 530512 w 530512"/>
                  <a:gd name="connsiteY1" fmla="*/ 495855 h 535316"/>
                  <a:gd name="connsiteX2" fmla="*/ 0 w 530512"/>
                  <a:gd name="connsiteY2" fmla="*/ 503853 h 535316"/>
                  <a:gd name="connsiteX3" fmla="*/ 263923 w 530512"/>
                  <a:gd name="connsiteY3" fmla="*/ 0 h 535316"/>
                  <a:gd name="connsiteX0" fmla="*/ 263923 w 530512"/>
                  <a:gd name="connsiteY0" fmla="*/ 0 h 556841"/>
                  <a:gd name="connsiteX1" fmla="*/ 530512 w 530512"/>
                  <a:gd name="connsiteY1" fmla="*/ 495855 h 556841"/>
                  <a:gd name="connsiteX2" fmla="*/ 0 w 530512"/>
                  <a:gd name="connsiteY2" fmla="*/ 503853 h 556841"/>
                  <a:gd name="connsiteX3" fmla="*/ 263923 w 530512"/>
                  <a:gd name="connsiteY3" fmla="*/ 0 h 556841"/>
                  <a:gd name="connsiteX0" fmla="*/ 263923 w 530512"/>
                  <a:gd name="connsiteY0" fmla="*/ 0 h 560873"/>
                  <a:gd name="connsiteX1" fmla="*/ 530512 w 530512"/>
                  <a:gd name="connsiteY1" fmla="*/ 495855 h 560873"/>
                  <a:gd name="connsiteX2" fmla="*/ 0 w 530512"/>
                  <a:gd name="connsiteY2" fmla="*/ 503853 h 560873"/>
                  <a:gd name="connsiteX3" fmla="*/ 263923 w 530512"/>
                  <a:gd name="connsiteY3" fmla="*/ 0 h 560873"/>
                </a:gdLst>
                <a:ahLst/>
                <a:cxnLst>
                  <a:cxn ang="0">
                    <a:pos x="connsiteX0" y="connsiteY0"/>
                  </a:cxn>
                  <a:cxn ang="0">
                    <a:pos x="connsiteX1" y="connsiteY1"/>
                  </a:cxn>
                  <a:cxn ang="0">
                    <a:pos x="connsiteX2" y="connsiteY2"/>
                  </a:cxn>
                  <a:cxn ang="0">
                    <a:pos x="connsiteX3" y="connsiteY3"/>
                  </a:cxn>
                </a:cxnLst>
                <a:rect l="l" t="t" r="r" b="b"/>
                <a:pathLst>
                  <a:path w="530512" h="560873">
                    <a:moveTo>
                      <a:pt x="263923" y="0"/>
                    </a:moveTo>
                    <a:cubicBezTo>
                      <a:pt x="459422" y="149290"/>
                      <a:pt x="510962" y="317241"/>
                      <a:pt x="530512" y="495855"/>
                    </a:cubicBezTo>
                    <a:cubicBezTo>
                      <a:pt x="359007" y="581164"/>
                      <a:pt x="115521" y="581164"/>
                      <a:pt x="0" y="503853"/>
                    </a:cubicBezTo>
                    <a:cubicBezTo>
                      <a:pt x="2666" y="239930"/>
                      <a:pt x="138626" y="98638"/>
                      <a:pt x="263923" y="0"/>
                    </a:cubicBezTo>
                    <a:close/>
                  </a:path>
                </a:pathLst>
              </a:custGeom>
              <a:solidFill>
                <a:srgbClr val="201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43F6DBC-60E0-3756-2E12-CBA886BF00AA}"/>
                  </a:ext>
                </a:extLst>
              </p:cNvPr>
              <p:cNvSpPr txBox="1"/>
              <p:nvPr/>
            </p:nvSpPr>
            <p:spPr>
              <a:xfrm>
                <a:off x="8306011" y="3289565"/>
                <a:ext cx="676467" cy="394980"/>
              </a:xfrm>
              <a:prstGeom prst="rect">
                <a:avLst/>
              </a:prstGeom>
              <a:noFill/>
            </p:spPr>
            <p:txBody>
              <a:bodyPr vert="horz" wrap="none" lIns="0" tIns="0" rIns="0" bIns="0" rtlCol="0">
                <a:spAutoFit/>
              </a:bodyPr>
              <a:lstStyle/>
              <a:p>
                <a:pPr marL="0" marR="0" lvl="0" indent="0" algn="ctr" defTabSz="914400" rtl="0" eaLnBrk="1" fontAlgn="auto" latinLnBrk="0" hangingPunct="1">
                  <a:lnSpc>
                    <a:spcPct val="100000"/>
                  </a:lnSpc>
                  <a:spcBef>
                    <a:spcPts val="200"/>
                  </a:spcBef>
                  <a:spcAft>
                    <a:spcPts val="0"/>
                  </a:spcAft>
                  <a:buClr>
                    <a:srgbClr val="000000"/>
                  </a:buClr>
                  <a:buSzPct val="100000"/>
                  <a:buFont typeface="Arial"/>
                  <a:buNone/>
                  <a:tabLst/>
                  <a:defRPr/>
                </a:pPr>
                <a:r>
                  <a:rPr kumimoji="0" lang="en-US"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rPr>
                  <a:t>QUALITY</a:t>
                </a:r>
              </a:p>
              <a:p>
                <a:pPr marL="0" marR="0" lvl="0" indent="0" algn="ctr" defTabSz="914400" rtl="0" eaLnBrk="1" fontAlgn="auto" latinLnBrk="0" hangingPunct="1">
                  <a:lnSpc>
                    <a:spcPct val="100000"/>
                  </a:lnSpc>
                  <a:spcBef>
                    <a:spcPts val="200"/>
                  </a:spcBef>
                  <a:spcAft>
                    <a:spcPts val="0"/>
                  </a:spcAft>
                  <a:buClr>
                    <a:srgbClr val="000000"/>
                  </a:buClr>
                  <a:buSzPct val="100000"/>
                  <a:buFont typeface="Arial"/>
                  <a:buNone/>
                  <a:tabLst/>
                  <a:defRPr/>
                </a:pPr>
                <a:r>
                  <a:rPr kumimoji="0" lang="en-US"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rPr>
                  <a:t>OF LIFE</a:t>
                </a:r>
              </a:p>
            </p:txBody>
          </p:sp>
        </p:grpSp>
      </p:grpSp>
      <p:pic>
        <p:nvPicPr>
          <p:cNvPr id="6" name="Picture 4" descr="How to Maintain the Best Work/Life Balance concept image with scales showing work and life on each side of the scale">
            <a:extLst>
              <a:ext uri="{FF2B5EF4-FFF2-40B4-BE49-F238E27FC236}">
                <a16:creationId xmlns:a16="http://schemas.microsoft.com/office/drawing/2014/main" id="{0E0E9088-DA13-3E9F-EE12-478E64B2D30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481" t="11818" r="11039"/>
          <a:stretch/>
        </p:blipFill>
        <p:spPr bwMode="auto">
          <a:xfrm>
            <a:off x="9924521" y="2665747"/>
            <a:ext cx="2062408" cy="156445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6" descr="illustration concept of inflation; a skewed chart against a world and monetary symbols in the background">
            <a:extLst>
              <a:ext uri="{FF2B5EF4-FFF2-40B4-BE49-F238E27FC236}">
                <a16:creationId xmlns:a16="http://schemas.microsoft.com/office/drawing/2014/main" id="{582E0D2D-81D3-9098-1EAA-0686756B69C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7817"/>
          <a:stretch/>
        </p:blipFill>
        <p:spPr bwMode="auto">
          <a:xfrm>
            <a:off x="8878599" y="4410573"/>
            <a:ext cx="2234586" cy="147891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3" name="Title 4">
            <a:extLst>
              <a:ext uri="{FF2B5EF4-FFF2-40B4-BE49-F238E27FC236}">
                <a16:creationId xmlns:a16="http://schemas.microsoft.com/office/drawing/2014/main" id="{14C53617-79E1-03FD-A6D3-72CA1E6DD896}"/>
              </a:ext>
            </a:extLst>
          </p:cNvPr>
          <p:cNvSpPr txBox="1">
            <a:spLocks/>
          </p:cNvSpPr>
          <p:nvPr/>
        </p:nvSpPr>
        <p:spPr bwMode="gray">
          <a:xfrm>
            <a:off x="7856423" y="5905691"/>
            <a:ext cx="4034307" cy="738535"/>
          </a:xfrm>
          <a:prstGeom prst="rect">
            <a:avLst/>
          </a:prstGeom>
        </p:spPr>
        <p:txBody>
          <a:bodyPr vert="horz" lIns="0" tIns="0" rIns="0" bIns="0" rtlCol="0" anchor="t" anchorCtr="0">
            <a:noAutofit/>
          </a:bodyPr>
          <a:lstStyle>
            <a:defPPr marR="0" lvl="0" algn="l" rtl="0">
              <a:lnSpc>
                <a:spcPct val="100000"/>
              </a:lnSpc>
              <a:spcBef>
                <a:spcPts val="0"/>
              </a:spcBef>
              <a:spcAft>
                <a:spcPts val="0"/>
              </a:spcAft>
              <a:defRPr/>
            </a:defPPr>
            <a:lvl1pPr marL="0" indent="0" algn="ctr" defTabSz="1219170" eaLnBrk="1" fontAlgn="auto" latinLnBrk="0" hangingPunct="1">
              <a:spcBef>
                <a:spcPct val="0"/>
              </a:spcBef>
              <a:buSzTx/>
              <a:buNone/>
              <a:tabLst/>
              <a:defRPr kumimoji="0" sz="2000" kern="1200" spc="0" normalizeH="0" baseline="0">
                <a:ln>
                  <a:noFill/>
                </a:ln>
                <a:solidFill>
                  <a:srgbClr val="20558A"/>
                </a:solidFill>
                <a:effectLst/>
                <a:uLnTx/>
                <a:uFillTx/>
                <a:latin typeface="Poppins"/>
                <a:ea typeface="Open Sans Semibold"/>
                <a:cs typeface="Poppins"/>
              </a:defRPr>
            </a:lvl1pPr>
          </a:lstStyle>
          <a:p>
            <a:r>
              <a:rPr lang="en-US" dirty="0"/>
              <a:t>Increasing expectations: Work/life balance Cost of living</a:t>
            </a:r>
          </a:p>
        </p:txBody>
      </p:sp>
      <p:sp>
        <p:nvSpPr>
          <p:cNvPr id="25" name="Rectangle 24">
            <a:extLst>
              <a:ext uri="{FF2B5EF4-FFF2-40B4-BE49-F238E27FC236}">
                <a16:creationId xmlns:a16="http://schemas.microsoft.com/office/drawing/2014/main" id="{E5BCC43B-F09A-114E-79F2-A9DE1BA86B88}"/>
              </a:ext>
              <a:ext uri="{C183D7F6-B498-43B3-948B-1728B52AA6E4}">
                <adec:decorative xmlns:adec="http://schemas.microsoft.com/office/drawing/2017/decorative" val="1"/>
              </a:ext>
            </a:extLst>
          </p:cNvPr>
          <p:cNvSpPr/>
          <p:nvPr/>
        </p:nvSpPr>
        <p:spPr>
          <a:xfrm>
            <a:off x="7555154" y="1297417"/>
            <a:ext cx="4503146" cy="5399304"/>
          </a:xfrm>
          <a:prstGeom prst="rect">
            <a:avLst/>
          </a:prstGeom>
          <a:noFill/>
          <a:ln w="63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527853"/>
      </p:ext>
    </p:extLst>
  </p:cSld>
  <p:clrMapOvr>
    <a:masterClrMapping/>
  </p:clrMapOvr>
</p:sld>
</file>

<file path=ppt/theme/theme1.xml><?xml version="1.0" encoding="utf-8"?>
<a:theme xmlns:a="http://schemas.openxmlformats.org/drawingml/2006/main" name="1_Section_01 (yellow)">
  <a:themeElements>
    <a:clrScheme name="Custom 13">
      <a:dk1>
        <a:srgbClr val="262261"/>
      </a:dk1>
      <a:lt1>
        <a:srgbClr val="FFFFFF"/>
      </a:lt1>
      <a:dk2>
        <a:srgbClr val="3E8EDE"/>
      </a:dk2>
      <a:lt2>
        <a:srgbClr val="F1F2F2"/>
      </a:lt2>
      <a:accent1>
        <a:srgbClr val="262261"/>
      </a:accent1>
      <a:accent2>
        <a:srgbClr val="3E8EDE"/>
      </a:accent2>
      <a:accent3>
        <a:srgbClr val="BFBFBF"/>
      </a:accent3>
      <a:accent4>
        <a:srgbClr val="ED2024"/>
      </a:accent4>
      <a:accent5>
        <a:srgbClr val="919191"/>
      </a:accent5>
      <a:accent6>
        <a:srgbClr val="441114"/>
      </a:accent6>
      <a:hlink>
        <a:srgbClr val="0000FF"/>
      </a:hlink>
      <a:folHlink>
        <a:srgbClr val="4411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0" tIns="0" rIns="0" bIns="0" anchor="b" anchorCtr="0">
        <a:noAutofit/>
      </a:bodyPr>
      <a:lstStyle>
        <a:defPPr marL="0" indent="0" algn="ctr">
          <a:lnSpc>
            <a:spcPct val="100000"/>
          </a:lnSpc>
          <a:buClr>
            <a:srgbClr val="000000"/>
          </a:buClr>
          <a:buSzPts val="4000"/>
          <a:buNone/>
          <a:defRPr sz="3200" u="sng" dirty="0"/>
        </a:defPPr>
      </a:lstStyle>
    </a:txDef>
  </a:objectDefaults>
  <a:extraClrSchemeLst/>
</a:theme>
</file>

<file path=ppt/theme/theme2.xml><?xml version="1.0" encoding="utf-8"?>
<a:theme xmlns:a="http://schemas.openxmlformats.org/drawingml/2006/main" name="2_Section_01 (yellow)">
  <a:themeElements>
    <a:clrScheme name="Custom 12">
      <a:dk1>
        <a:srgbClr val="262261"/>
      </a:dk1>
      <a:lt1>
        <a:srgbClr val="FFFFFF"/>
      </a:lt1>
      <a:dk2>
        <a:srgbClr val="3E8EDE"/>
      </a:dk2>
      <a:lt2>
        <a:srgbClr val="F1F2F2"/>
      </a:lt2>
      <a:accent1>
        <a:srgbClr val="262261"/>
      </a:accent1>
      <a:accent2>
        <a:srgbClr val="3E8EDE"/>
      </a:accent2>
      <a:accent3>
        <a:srgbClr val="BFBFBF"/>
      </a:accent3>
      <a:accent4>
        <a:srgbClr val="ED2024"/>
      </a:accent4>
      <a:accent5>
        <a:srgbClr val="919191"/>
      </a:accent5>
      <a:accent6>
        <a:srgbClr val="441114"/>
      </a:accent6>
      <a:hlink>
        <a:srgbClr val="0000FF"/>
      </a:hlink>
      <a:folHlink>
        <a:srgbClr val="4411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0" tIns="0" rIns="0" bIns="0" anchor="b" anchorCtr="0">
        <a:noAutofit/>
      </a:bodyPr>
      <a:lstStyle>
        <a:defPPr marL="0" indent="0" algn="ctr">
          <a:lnSpc>
            <a:spcPct val="100000"/>
          </a:lnSpc>
          <a:buClr>
            <a:srgbClr val="000000"/>
          </a:buClr>
          <a:buSzPts val="4000"/>
          <a:buNone/>
          <a:defRPr sz="3200" u="sng" dirty="0"/>
        </a:defPPr>
      </a:lstStyle>
    </a:txDef>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1C713CA08EE140BAA2EBAE3D4A16AF" ma:contentTypeVersion="18" ma:contentTypeDescription="Create a new document." ma:contentTypeScope="" ma:versionID="2540d572cb33e64da4db6408c6d77b02">
  <xsd:schema xmlns:xsd="http://www.w3.org/2001/XMLSchema" xmlns:xs="http://www.w3.org/2001/XMLSchema" xmlns:p="http://schemas.microsoft.com/office/2006/metadata/properties" xmlns:ns2="9bd7698e-318c-4d1a-8d78-2ab388e0b1a1" xmlns:ns3="9b2e6515-adc1-4e9e-9f4b-8d9e4550784f" targetNamespace="http://schemas.microsoft.com/office/2006/metadata/properties" ma:root="true" ma:fieldsID="a9ce3eb3cba8f2a7b6da33c3b1ec6cce" ns2:_="" ns3:_="">
    <xsd:import namespace="9bd7698e-318c-4d1a-8d78-2ab388e0b1a1"/>
    <xsd:import namespace="9b2e6515-adc1-4e9e-9f4b-8d9e455078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_Flow_SignoffStatus" minOccurs="0"/>
                <xsd:element ref="ns2:MediaLengthInSeconds" minOccurs="0"/>
                <xsd:element ref="ns2:lcf76f155ced4ddcb4097134ff3c332f" minOccurs="0"/>
                <xsd:element ref="ns3:TaxCatchAll"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d7698e-318c-4d1a-8d78-2ab388e0b1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e171600-9ef3-44e2-bb4b-159588a897ba"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2e6515-adc1-4e9e-9f4b-8d9e4550784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99f86db-feb2-4939-ad7a-ef15b4e15ca9}" ma:internalName="TaxCatchAll" ma:showField="CatchAllData" ma:web="9b2e6515-adc1-4e9e-9f4b-8d9e455078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d7698e-318c-4d1a-8d78-2ab388e0b1a1">
      <Terms xmlns="http://schemas.microsoft.com/office/infopath/2007/PartnerControls"/>
    </lcf76f155ced4ddcb4097134ff3c332f>
    <TaxCatchAll xmlns="9b2e6515-adc1-4e9e-9f4b-8d9e4550784f" xsi:nil="true"/>
    <_Flow_SignoffStatus xmlns="9bd7698e-318c-4d1a-8d78-2ab388e0b1a1" xsi:nil="true"/>
  </documentManagement>
</p:properties>
</file>

<file path=customXml/itemProps1.xml><?xml version="1.0" encoding="utf-8"?>
<ds:datastoreItem xmlns:ds="http://schemas.openxmlformats.org/officeDocument/2006/customXml" ds:itemID="{289BFEF7-23C1-434E-8DBE-41EAABD69B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d7698e-318c-4d1a-8d78-2ab388e0b1a1"/>
    <ds:schemaRef ds:uri="9b2e6515-adc1-4e9e-9f4b-8d9e455078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0800CA-3F2F-40A3-A805-0D319E549E58}">
  <ds:schemaRefs>
    <ds:schemaRef ds:uri="http://schemas.microsoft.com/sharepoint/v3/contenttype/forms"/>
  </ds:schemaRefs>
</ds:datastoreItem>
</file>

<file path=customXml/itemProps3.xml><?xml version="1.0" encoding="utf-8"?>
<ds:datastoreItem xmlns:ds="http://schemas.openxmlformats.org/officeDocument/2006/customXml" ds:itemID="{8F1F4610-E45F-49CE-A259-71DFE8DC1D51}">
  <ds:schemaRefs>
    <ds:schemaRef ds:uri="http://schemas.microsoft.com/office/infopath/2007/PartnerControls"/>
    <ds:schemaRef ds:uri="http://schemas.microsoft.com/office/2006/metadata/properties"/>
    <ds:schemaRef ds:uri="9b2e6515-adc1-4e9e-9f4b-8d9e4550784f"/>
    <ds:schemaRef ds:uri="http://www.w3.org/XML/1998/namespace"/>
    <ds:schemaRef ds:uri="http://schemas.microsoft.com/office/2006/documentManagement/types"/>
    <ds:schemaRef ds:uri="http://purl.org/dc/dcmitype/"/>
    <ds:schemaRef ds:uri="http://schemas.openxmlformats.org/package/2006/metadata/core-properties"/>
    <ds:schemaRef ds:uri="9bd7698e-318c-4d1a-8d78-2ab388e0b1a1"/>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34881</TotalTime>
  <Words>328</Words>
  <Application>Microsoft Office PowerPoint</Application>
  <PresentationFormat>Widescreen</PresentationFormat>
  <Paragraphs>30</Paragraphs>
  <Slides>5</Slides>
  <Notes>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vt:i4>
      </vt:variant>
    </vt:vector>
  </HeadingPairs>
  <TitlesOfParts>
    <vt:vector size="11" baseType="lpstr">
      <vt:lpstr>Arial</vt:lpstr>
      <vt:lpstr>Arial,Sans-Serif</vt:lpstr>
      <vt:lpstr>Calibri</vt:lpstr>
      <vt:lpstr>Poppins</vt:lpstr>
      <vt:lpstr>1_Section_01 (yellow)</vt:lpstr>
      <vt:lpstr>2_Section_01 (yellow)</vt:lpstr>
      <vt:lpstr>Postdoc Listening Sessions: Housekeeping</vt:lpstr>
      <vt:lpstr>Role of Postdocs in Academic Science: The Tempting Promise</vt:lpstr>
      <vt:lpstr>Postdoc numbers steadily increased after 1980, stayed relatively flat for the last decade, and declined since 2020</vt:lpstr>
      <vt:lpstr>NIH postdoc fellowship applications and awards are decreasing</vt:lpstr>
      <vt:lpstr>Forces Driving Decline: Role, Duration, Structure, and Value of the Postdoc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Postdoctoral Appointments by Citizenship</dc:title>
  <dc:subject>Citizenship of U.S. postdoctoral appointees and negative impacts to international postdocs</dc:subject>
  <dc:creator>National Institutes of Health, NIH, Office of Communications and Public Liaison</dc:creator>
  <cp:keywords>National Institutes of Health, NIH, Office of Communications and Public Liaison, postdoctoral appointments, citizenship, international postdocs</cp:keywords>
  <cp:lastModifiedBy>Heather Guith</cp:lastModifiedBy>
  <cp:revision>371</cp:revision>
  <cp:lastPrinted>2021-10-28T12:48:14Z</cp:lastPrinted>
  <dcterms:created xsi:type="dcterms:W3CDTF">2020-04-30T02:36:02Z</dcterms:created>
  <dcterms:modified xsi:type="dcterms:W3CDTF">2023-03-09T20:20:21Z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pyright status">
    <vt:lpwstr>Public domain</vt:lpwstr>
  </property>
  <property fmtid="{D5CDD505-2E9C-101B-9397-08002B2CF9AE}" pid="4" name="508 Compliance ">
    <vt:lpwstr>Palladian Partners</vt:lpwstr>
  </property>
  <property fmtid="{D5CDD505-2E9C-101B-9397-08002B2CF9AE}" pid="5" name="ContentTypeId">
    <vt:lpwstr>0x010100FE1C713CA08EE140BAA2EBAE3D4A16AF</vt:lpwstr>
  </property>
  <property fmtid="{D5CDD505-2E9C-101B-9397-08002B2CF9AE}" pid="6" name="MediaServiceImageTags">
    <vt:lpwstr/>
  </property>
</Properties>
</file>