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44" r:id="rId4"/>
    <p:sldMasterId id="2147483956" r:id="rId5"/>
  </p:sldMasterIdLst>
  <p:notesMasterIdLst>
    <p:notesMasterId r:id="rId12"/>
  </p:notesMasterIdLst>
  <p:handoutMasterIdLst>
    <p:handoutMasterId r:id="rId13"/>
  </p:handoutMasterIdLst>
  <p:sldIdLst>
    <p:sldId id="2352" r:id="rId6"/>
    <p:sldId id="2145706283" r:id="rId7"/>
    <p:sldId id="2145706277" r:id="rId8"/>
    <p:sldId id="2145706279" r:id="rId9"/>
    <p:sldId id="2145706280" r:id="rId10"/>
    <p:sldId id="2145706282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h/FMwPeHOm4/TELC9rSoqMyWglo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2E2382-A82A-68A0-9756-4EDC15B87375}" name="Long, Laura (NIH/OD) [E]" initials="L[" userId="S::longlk@nih.gov::262281d7-79a4-4511-9b5c-936c77c65b3a" providerId="AD"/>
  <p188:author id="{E8551592-8E0D-B244-5331-58D7ED558E19}" name="Schwetz, Tara (NIH/OD) [E]" initials="S[" userId="S::schwetzta@nih.gov::10206947-c9cd-408a-9140-a867f4ba9f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lsey Sugrue" initials="" lastIdx="8" clrIdx="0"/>
  <p:cmAuthor id="1" name="Joshua Denny" initials="" lastIdx="1" clrIdx="1"/>
  <p:cmAuthor id="2" name="Denny, Joshua (NIH/OD) [E]" initials="DJ([" lastIdx="8" clrIdx="2">
    <p:extLst>
      <p:ext uri="{19B8F6BF-5375-455C-9EA6-DF929625EA0E}">
        <p15:presenceInfo xmlns:p15="http://schemas.microsoft.com/office/powerpoint/2012/main" userId="S::dennyjc@nih.gov::6cefbf8f-ec0e-4b92-8fc3-f11680c06ca0" providerId="AD"/>
      </p:ext>
    </p:extLst>
  </p:cmAuthor>
  <p:cmAuthor id="3" name="Kelsey Sugrue" initials="KS" lastIdx="39" clrIdx="3">
    <p:extLst>
      <p:ext uri="{19B8F6BF-5375-455C-9EA6-DF929625EA0E}">
        <p15:presenceInfo xmlns:p15="http://schemas.microsoft.com/office/powerpoint/2012/main" userId="S::ksugrue@palladianpartners.com::83120b22-f8fd-4f16-a661-b5db75ef5198" providerId="AD"/>
      </p:ext>
    </p:extLst>
  </p:cmAuthor>
  <p:cmAuthor id="4" name="Saara Khadir" initials="SK" lastIdx="2" clrIdx="4">
    <p:extLst>
      <p:ext uri="{19B8F6BF-5375-455C-9EA6-DF929625EA0E}">
        <p15:presenceInfo xmlns:p15="http://schemas.microsoft.com/office/powerpoint/2012/main" userId="S::skhadir@Palladianpartners.com::90f93b1d-7f4e-40a4-80c1-9f80f1438188" providerId="AD"/>
      </p:ext>
    </p:extLst>
  </p:cmAuthor>
  <p:cmAuthor id="5" name="Adam Goldfine" initials="AG" lastIdx="2" clrIdx="5">
    <p:extLst>
      <p:ext uri="{19B8F6BF-5375-455C-9EA6-DF929625EA0E}">
        <p15:presenceInfo xmlns:p15="http://schemas.microsoft.com/office/powerpoint/2012/main" userId="S::agoldfine@palladianpartners.com::80fda019-7bcc-41ba-b7f8-fe584dfb1870" providerId="AD"/>
      </p:ext>
    </p:extLst>
  </p:cmAuthor>
  <p:cmAuthor id="6" name="Meran Elsayed | WONDROS" initials="ME|W" lastIdx="23" clrIdx="6">
    <p:extLst>
      <p:ext uri="{19B8F6BF-5375-455C-9EA6-DF929625EA0E}">
        <p15:presenceInfo xmlns:p15="http://schemas.microsoft.com/office/powerpoint/2012/main" userId="S::meran@wondros.onmicrosoft.com::0cb4ab17-a69d-401f-91bf-394cef5fa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F4F3"/>
    <a:srgbClr val="58B0E2"/>
    <a:srgbClr val="45AA4A"/>
    <a:srgbClr val="663090"/>
    <a:srgbClr val="201B1F"/>
    <a:srgbClr val="1A54CC"/>
    <a:srgbClr val="3C78D9"/>
    <a:srgbClr val="6D9FEC"/>
    <a:srgbClr val="A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0172B-77A1-7353-D543-B36CDF48172C}" v="21" dt="2023-03-19T02:15:21.152"/>
    <p1510:client id="{9233D633-FE7C-6FC7-1CFA-7E79EF7F20AC}" v="1" dt="2023-03-20T13:51:10.233"/>
    <p1510:client id="{C23D94FC-2C47-A674-45B8-7E39B8A84B08}" v="1" dt="2023-03-18T22:59:39.541"/>
  </p1510:revLst>
</p1510:revInfo>
</file>

<file path=ppt/tableStyles.xml><?xml version="1.0" encoding="utf-8"?>
<a:tblStyleLst xmlns:a="http://schemas.openxmlformats.org/drawingml/2006/main" def="{67F91A34-3F59-437A-B90D-DBF2DF7D7F41}">
  <a:tblStyle styleId="{67F91A34-3F59-437A-B90D-DBF2DF7D7F4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10" autoAdjust="0"/>
    <p:restoredTop sz="96349" autoAdjust="0"/>
  </p:normalViewPr>
  <p:slideViewPr>
    <p:cSldViewPr snapToGrid="0">
      <p:cViewPr varScale="1">
        <p:scale>
          <a:sx n="78" d="100"/>
          <a:sy n="78" d="100"/>
        </p:scale>
        <p:origin x="67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84" Type="http://customschemas.google.com/relationships/presentationmetadata" Target="metadata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88" Type="http://schemas.openxmlformats.org/officeDocument/2006/relationships/theme" Target="theme/theme1.xml"/><Relationship Id="rId9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microsoft.com/office/2015/10/relationships/revisionInfo" Target="revisionInfo.xml"/><Relationship Id="rId10" Type="http://schemas.openxmlformats.org/officeDocument/2006/relationships/slide" Target="slides/slide5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7CEEB1-5730-3D4B-A46E-3306D162BF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FD678-8904-614D-BFD1-B79EC129B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D1BD-0E75-4D4F-A348-733A5801C6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F8D0-C6D5-A549-AEFB-9F5DD6421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4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7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66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11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66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A3363508-D7C2-0D4F-B151-FC1C39F7C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939" y="623394"/>
            <a:ext cx="5399238" cy="43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CB898-19A9-4641-A7D4-35346657E0AA}"/>
              </a:ext>
            </a:extLst>
          </p:cNvPr>
          <p:cNvSpPr txBox="1"/>
          <p:nvPr userDrawn="1"/>
        </p:nvSpPr>
        <p:spPr>
          <a:xfrm>
            <a:off x="8918713" y="67851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DAC09C-07C7-6B4A-A868-880293004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8939" y="1525950"/>
            <a:ext cx="5399238" cy="450379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3148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 descr="Logo for the National Institutes of Health, Turning Discovery Into Health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3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8" name="Graphic 7" descr="Logo for the National Institutes of Health, Turning Discovery Into Health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8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8" name="Graphic 7" descr="Logo for the National Institutes of Health, Turning Discovery Into Health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59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" name="Graphic 3" descr="Logo for the National Institutes of Health, Turning Discovery into Health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36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" name="Graphic 3" descr="Logo for the National Institutes of Health, Turning Discovery Into Health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2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" name="Graphic 3" descr="Logo for the National Institutes of Health, Turning Discovery Into Health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01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DFE418DA-E70E-E24C-9098-665E9A3BF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872" y="202020"/>
            <a:ext cx="11214394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9FAD06B-8046-4746-9B5C-D8E411EF1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28" y="1592210"/>
            <a:ext cx="5292605" cy="612775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30ED56-2F80-4041-8763-73F4C736A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7661" y="1592210"/>
            <a:ext cx="5292605" cy="612775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A002F-A03A-AC44-B905-B08DBF082F69}"/>
              </a:ext>
            </a:extLst>
          </p:cNvPr>
          <p:cNvSpPr txBox="1"/>
          <p:nvPr userDrawn="1"/>
        </p:nvSpPr>
        <p:spPr>
          <a:xfrm>
            <a:off x="2160104" y="1895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7733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80AF6640-F67D-654D-90B0-E33E0E4A3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8336" y="202020"/>
            <a:ext cx="9647915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AE1CBB-F5C8-534C-A3C7-E4F87EB3F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8335" y="1525950"/>
            <a:ext cx="4980847" cy="450379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DC2D4-E786-3444-93E4-2B271E0229EA}"/>
              </a:ext>
            </a:extLst>
          </p:cNvPr>
          <p:cNvSpPr txBox="1"/>
          <p:nvPr userDrawn="1"/>
        </p:nvSpPr>
        <p:spPr>
          <a:xfrm>
            <a:off x="9992139" y="319377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887884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869A23C4-AECD-5B48-BF0F-A8CF2D409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872" y="745359"/>
            <a:ext cx="10922733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9203971-2B47-3547-861B-2D0B3014D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28" y="1781370"/>
            <a:ext cx="5292605" cy="3656148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F90297-4DD4-4241-A775-B5DF8006B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781370"/>
            <a:ext cx="5292605" cy="3656148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5896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A3363508-D7C2-0D4F-B151-FC1C39F7C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939" y="623394"/>
            <a:ext cx="5399238" cy="43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DAC09C-07C7-6B4A-A868-880293004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8939" y="1525950"/>
            <a:ext cx="5399238" cy="450379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5855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6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8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DFE418DA-E70E-E24C-9098-665E9A3BF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872" y="202020"/>
            <a:ext cx="11214394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9FAD06B-8046-4746-9B5C-D8E411EF1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28" y="1592210"/>
            <a:ext cx="5292605" cy="612775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30ED56-2F80-4041-8763-73F4C736A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7661" y="1592210"/>
            <a:ext cx="5292605" cy="612775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A002F-A03A-AC44-B905-B08DBF082F69}"/>
              </a:ext>
            </a:extLst>
          </p:cNvPr>
          <p:cNvSpPr txBox="1"/>
          <p:nvPr userDrawn="1"/>
        </p:nvSpPr>
        <p:spPr>
          <a:xfrm>
            <a:off x="2160104" y="1895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9957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80AF6640-F67D-654D-90B0-E33E0E4A3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8336" y="202020"/>
            <a:ext cx="9647915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AE1CBB-F5C8-534C-A3C7-E4F87EB3F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8335" y="1525950"/>
            <a:ext cx="4980847" cy="450379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DC2D4-E786-3444-93E4-2B271E0229EA}"/>
              </a:ext>
            </a:extLst>
          </p:cNvPr>
          <p:cNvSpPr txBox="1"/>
          <p:nvPr userDrawn="1"/>
        </p:nvSpPr>
        <p:spPr>
          <a:xfrm>
            <a:off x="9992139" y="319377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99963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869A23C4-AECD-5B48-BF0F-A8CF2D409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872" y="745359"/>
            <a:ext cx="10922733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9203971-2B47-3547-861B-2D0B3014D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28" y="1781370"/>
            <a:ext cx="5292605" cy="3656148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F90297-4DD4-4241-A775-B5DF8006B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781370"/>
            <a:ext cx="5292605" cy="3656148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0149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7540b3b5b6_0_152"/>
          <p:cNvSpPr txBox="1">
            <a:spLocks noGrp="1"/>
          </p:cNvSpPr>
          <p:nvPr>
            <p:ph type="title"/>
          </p:nvPr>
        </p:nvSpPr>
        <p:spPr>
          <a:xfrm>
            <a:off x="465872" y="380873"/>
            <a:ext cx="11262783" cy="66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3DF9C-13D9-3645-ABA6-5C4C9672A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32" y="1541048"/>
            <a:ext cx="11262783" cy="4635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646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50" r:id="rId2"/>
    <p:sldLayoutId id="2147483951" r:id="rId3"/>
    <p:sldLayoutId id="2147483953" r:id="rId4"/>
    <p:sldLayoutId id="2147483954" r:id="rId5"/>
    <p:sldLayoutId id="2147483955" r:id="rId6"/>
    <p:sldLayoutId id="2147483946" r:id="rId7"/>
    <p:sldLayoutId id="2147483947" r:id="rId8"/>
    <p:sldLayoutId id="2147483948" r:id="rId9"/>
    <p:sldLayoutId id="21474839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defTabSz="45710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1600" b="0" i="0" u="none" strike="noStrike" cap="none">
          <a:solidFill>
            <a:srgbClr val="262261"/>
          </a:solidFill>
          <a:latin typeface="Arial"/>
          <a:ea typeface="Arial"/>
          <a:cs typeface="Arial"/>
          <a:sym typeface="Arial"/>
        </a:defRPr>
      </a:lvl1pPr>
      <a:lvl2pPr marL="342831" marR="0" lvl="1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2pPr>
      <a:lvl3pPr marL="571386" marR="0" lvl="2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3pPr>
      <a:lvl4pPr marL="799940" marR="0" lvl="3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4pPr>
      <a:lvl5pPr marL="1028494" marR="0" lvl="4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7540b3b5b6_0_152"/>
          <p:cNvSpPr txBox="1">
            <a:spLocks noGrp="1"/>
          </p:cNvSpPr>
          <p:nvPr>
            <p:ph type="title"/>
          </p:nvPr>
        </p:nvSpPr>
        <p:spPr>
          <a:xfrm>
            <a:off x="465872" y="380873"/>
            <a:ext cx="11262783" cy="66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3DF9C-13D9-3645-ABA6-5C4C9672A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32" y="1541048"/>
            <a:ext cx="11262783" cy="4635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276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defTabSz="45710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1600" b="0" i="0" u="none" strike="noStrike" cap="none">
          <a:solidFill>
            <a:srgbClr val="262261"/>
          </a:solidFill>
          <a:latin typeface="Arial"/>
          <a:ea typeface="Arial"/>
          <a:cs typeface="Arial"/>
          <a:sym typeface="Arial"/>
        </a:defRPr>
      </a:lvl1pPr>
      <a:lvl2pPr marL="342831" marR="0" lvl="1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2pPr>
      <a:lvl3pPr marL="571386" marR="0" lvl="2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3pPr>
      <a:lvl4pPr marL="799940" marR="0" lvl="3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4pPr>
      <a:lvl5pPr marL="1028494" marR="0" lvl="4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ncses.nsf.gov/pubs/nsf2231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20-03191-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ature.com/articles/d41586-020-03191-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EEFB-253A-CD47-B329-4711DC30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Postdoc Listening Sessions: 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0688-34C0-3848-9D0A-73DFB7C81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278" y="1700152"/>
            <a:ext cx="5695522" cy="47720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The listening session will include opening remarks, introductions, and remarks from invited speakers, followed by 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a facilitated discussion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for the remainder of the session, inviting all attendees to share input</a:t>
            </a:r>
            <a:endParaRPr lang="en-US" dirty="0">
              <a:solidFill>
                <a:schemeClr val="tx2">
                  <a:lumMod val="25000"/>
                </a:schemeClr>
              </a:solidFill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25000"/>
                  </a:schemeClr>
                </a:solidFill>
              </a:rPr>
              <a:t>Attendees will be muted at the beginning of the session</a:t>
            </a:r>
            <a:endParaRPr lang="en-US" sz="1600" dirty="0">
              <a:solidFill>
                <a:schemeClr val="tx2">
                  <a:lumMod val="25000"/>
                </a:schemeClr>
              </a:solidFill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cs typeface="Calibri"/>
              </a:rPr>
              <a:t>To share your input: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 </a:t>
            </a:r>
            <a:r>
              <a:rPr lang="en-US" sz="1600" dirty="0">
                <a:solidFill>
                  <a:schemeClr val="tx2">
                    <a:lumMod val="25000"/>
                  </a:schemeClr>
                </a:solidFill>
              </a:rPr>
              <a:t>please use the Q&amp;A function to share your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comments </a:t>
            </a:r>
            <a:r>
              <a:rPr lang="en-US" sz="1600" dirty="0">
                <a:solidFill>
                  <a:schemeClr val="tx2">
                    <a:lumMod val="25000"/>
                  </a:schemeClr>
                </a:solidFill>
              </a:rPr>
              <a:t>with the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facilitators </a:t>
            </a:r>
            <a:endParaRPr lang="en-US" sz="1600" dirty="0">
              <a:solidFill>
                <a:schemeClr val="tx2">
                  <a:lumMod val="25000"/>
                </a:schemeClr>
              </a:solidFill>
              <a:cs typeface="Calibri"/>
            </a:endParaRPr>
          </a:p>
          <a:p>
            <a:pPr marL="800100" lvl="1" indent="-285750">
              <a:spcBef>
                <a:spcPts val="1000"/>
              </a:spcBef>
              <a:buFont typeface="Calibri" panose="020F0502020204030204" pitchFamily="34" charset="0"/>
              <a:buChar char="–"/>
            </a:pP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Facilitators will call on specific attendees to speak. If called upon, the host will enable you to unmute. Please state your name before sharing input</a:t>
            </a:r>
            <a:endParaRPr lang="en-US" dirty="0">
              <a:solidFill>
                <a:schemeClr val="tx2">
                  <a:lumMod val="25000"/>
                </a:schemeClr>
              </a:solidFill>
              <a:cs typeface="Calibri"/>
            </a:endParaRPr>
          </a:p>
          <a:p>
            <a:pPr marL="800100" lvl="1" indent="-285750">
              <a:spcBef>
                <a:spcPts val="1000"/>
              </a:spcBef>
              <a:buFont typeface="Calibri" panose="020F0502020204030204" pitchFamily="34" charset="0"/>
              <a:buChar char="–"/>
            </a:pPr>
            <a:r>
              <a:rPr lang="en-US" dirty="0">
                <a:solidFill>
                  <a:schemeClr val="tx2">
                    <a:lumMod val="25000"/>
                  </a:schemeClr>
                </a:solidFill>
                <a:ea typeface="+mn-lt"/>
                <a:cs typeface="+mn-lt"/>
              </a:rPr>
              <a:t>If you prefer to contribute 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ea typeface="+mn-lt"/>
                <a:cs typeface="+mn-lt"/>
              </a:rPr>
              <a:t>anonymously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ea typeface="+mn-lt"/>
                <a:cs typeface="+mn-lt"/>
              </a:rPr>
              <a:t>, please share your comment using the anonymous option, and a facilitator will read it without attribution</a:t>
            </a:r>
          </a:p>
          <a:p>
            <a:pPr marL="800100" lvl="1" indent="-285750">
              <a:spcBef>
                <a:spcPts val="1000"/>
              </a:spcBef>
              <a:buFont typeface="Calibri" panose="020F0502020204030204" pitchFamily="34" charset="0"/>
              <a:buChar char="–"/>
            </a:pP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Please communicate through the Q&amp;A function if you are experiencing technical difficulties </a:t>
            </a:r>
            <a:endParaRPr lang="en-US" dirty="0">
              <a:solidFill>
                <a:schemeClr val="tx2">
                  <a:lumMod val="25000"/>
                </a:schemeClr>
              </a:solidFill>
              <a:ea typeface="+mn-lt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  <a:ea typeface="+mn-lt"/>
                <a:cs typeface="+mn-lt"/>
              </a:rPr>
              <a:t>Time: 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  <a:ea typeface="+mn-lt"/>
                <a:cs typeface="+mn-lt"/>
              </a:rPr>
              <a:t>we will be keeping time; each commenter will have 1-2 minutes to share</a:t>
            </a:r>
          </a:p>
        </p:txBody>
      </p:sp>
      <p:pic>
        <p:nvPicPr>
          <p:cNvPr id="16" name="Picture 15" descr="Screen shot of a webinar menu with icon buttons for Raise Hand, Q &amp; A, Live Transcript, Unmute and Mute.  The Q&amp;A (Question and Answer) icon is circled. ">
            <a:extLst>
              <a:ext uri="{FF2B5EF4-FFF2-40B4-BE49-F238E27FC236}">
                <a16:creationId xmlns:a16="http://schemas.microsoft.com/office/drawing/2014/main" id="{2F8D3759-5B7C-25AB-2F7F-9AAB1ED70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137" y="1623071"/>
            <a:ext cx="5031901" cy="1036199"/>
          </a:xfrm>
          <a:prstGeom prst="rect">
            <a:avLst/>
          </a:prstGeom>
        </p:spPr>
      </p:pic>
      <p:pic>
        <p:nvPicPr>
          <p:cNvPr id="9" name="Picture 8" descr="Screenshot of a  Q&amp;A (Questions and Answers) pop-up. There are two buttons, All questions 1 (highlighted) and My question. Text reads, Lee 01:54PM, Will there be a follow-up session?  Thumbs up button for this question. Comment button followed by a box for entering text, reading Type your question here.">
            <a:extLst>
              <a:ext uri="{FF2B5EF4-FFF2-40B4-BE49-F238E27FC236}">
                <a16:creationId xmlns:a16="http://schemas.microsoft.com/office/drawing/2014/main" id="{ED27380D-8162-04ED-C172-8D4EB04B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18" y="2926301"/>
            <a:ext cx="2640164" cy="32215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57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336E-EE6C-C1A8-A303-CA37D594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Forces driving decline in postdocs are multifactorial and complex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4C53617-79E1-03FD-A6D3-72CA1E6DD896}"/>
              </a:ext>
            </a:extLst>
          </p:cNvPr>
          <p:cNvSpPr txBox="1">
            <a:spLocks/>
          </p:cNvSpPr>
          <p:nvPr/>
        </p:nvSpPr>
        <p:spPr bwMode="gray">
          <a:xfrm>
            <a:off x="419836" y="6023709"/>
            <a:ext cx="4034307" cy="7385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1219170" eaLnBrk="1" fontAlgn="auto" latinLnBrk="0" hangingPunct="1">
              <a:spcBef>
                <a:spcPct val="0"/>
              </a:spcBef>
              <a:buSzTx/>
              <a:buNone/>
              <a:tabLst/>
              <a:defRPr kumimoji="0" sz="2000" kern="1200" spc="0" normalizeH="0" baseline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</a:defRPr>
            </a:lvl1pPr>
          </a:lstStyle>
          <a:p>
            <a:r>
              <a:rPr lang="en-US" dirty="0"/>
              <a:t>Increasing expectations: Work/life balance Cost of living</a:t>
            </a:r>
          </a:p>
        </p:txBody>
      </p:sp>
      <p:pic>
        <p:nvPicPr>
          <p:cNvPr id="9" name="Picture 2" descr="Coronavirus (COVID-19) cell illustration">
            <a:extLst>
              <a:ext uri="{FF2B5EF4-FFF2-40B4-BE49-F238E27FC236}">
                <a16:creationId xmlns:a16="http://schemas.microsoft.com/office/drawing/2014/main" id="{85F30D52-B6F4-BEE4-DC01-981A8DDD1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3"/>
          <a:stretch/>
        </p:blipFill>
        <p:spPr bwMode="auto">
          <a:xfrm>
            <a:off x="964594" y="1324322"/>
            <a:ext cx="2944791" cy="10826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Venn diagram representing Quality of Life. It consists of 3 equally intersecting and overlapping circles -- economy, environment, and community, with quality of life at the center.">
            <a:extLst>
              <a:ext uri="{FF2B5EF4-FFF2-40B4-BE49-F238E27FC236}">
                <a16:creationId xmlns:a16="http://schemas.microsoft.com/office/drawing/2014/main" id="{93A9AC8B-B8EB-C9A0-7CBE-6C3D14554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48" y="2503388"/>
            <a:ext cx="2090322" cy="1931746"/>
          </a:xfrm>
          <a:prstGeom prst="rect">
            <a:avLst/>
          </a:prstGeom>
        </p:spPr>
      </p:pic>
      <p:pic>
        <p:nvPicPr>
          <p:cNvPr id="21" name="Picture 20" descr="Scales showing work and life perfectly balanced on each side.">
            <a:extLst>
              <a:ext uri="{FF2B5EF4-FFF2-40B4-BE49-F238E27FC236}">
                <a16:creationId xmlns:a16="http://schemas.microsoft.com/office/drawing/2014/main" id="{7CE3F2A4-09E7-9425-454B-EBD0232D8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564" y="2588537"/>
            <a:ext cx="2258266" cy="1761448"/>
          </a:xfrm>
          <a:prstGeom prst="rect">
            <a:avLst/>
          </a:prstGeom>
        </p:spPr>
      </p:pic>
      <p:pic>
        <p:nvPicPr>
          <p:cNvPr id="22" name="Picture 6" descr="A line chart symbolizing Inflation over a map of the world.">
            <a:extLst>
              <a:ext uri="{FF2B5EF4-FFF2-40B4-BE49-F238E27FC236}">
                <a16:creationId xmlns:a16="http://schemas.microsoft.com/office/drawing/2014/main" id="{B8CA5E43-A0A5-8732-8403-E6C59C66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7"/>
          <a:stretch/>
        </p:blipFill>
        <p:spPr bwMode="auto">
          <a:xfrm>
            <a:off x="1231658" y="4435134"/>
            <a:ext cx="2234586" cy="14789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AAED2E-9336-1791-5E3C-6E4E72064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738130" y="1324322"/>
            <a:ext cx="0" cy="533165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">
            <a:extLst>
              <a:ext uri="{FF2B5EF4-FFF2-40B4-BE49-F238E27FC236}">
                <a16:creationId xmlns:a16="http://schemas.microsoft.com/office/drawing/2014/main" id="{4DB66E93-EA79-9E37-E500-C360F7D2081E}"/>
              </a:ext>
            </a:extLst>
          </p:cNvPr>
          <p:cNvSpPr txBox="1">
            <a:spLocks/>
          </p:cNvSpPr>
          <p:nvPr/>
        </p:nvSpPr>
        <p:spPr bwMode="gray">
          <a:xfrm>
            <a:off x="4950861" y="3289565"/>
            <a:ext cx="2998166" cy="594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1219170" rtl="0" eaLnBrk="1" latinLnBrk="0" hangingPunct="1">
              <a:spcBef>
                <a:spcPct val="0"/>
              </a:spcBef>
              <a:buNone/>
              <a:defRPr lang="en-US" sz="3200" b="1" kern="1200" noProof="0" dirty="0">
                <a:solidFill>
                  <a:srgbClr val="005587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  <a:sym typeface="Arial"/>
              </a:rPr>
              <a:t>Limited opportunities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  <a:sym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  <a:sym typeface="Arial"/>
              </a:rPr>
              <a:t>in academia</a:t>
            </a:r>
          </a:p>
        </p:txBody>
      </p:sp>
      <p:pic>
        <p:nvPicPr>
          <p:cNvPr id="17" name="Picture 16" descr="A speaker or professor presents at a podium.">
            <a:extLst>
              <a:ext uri="{FF2B5EF4-FFF2-40B4-BE49-F238E27FC236}">
                <a16:creationId xmlns:a16="http://schemas.microsoft.com/office/drawing/2014/main" id="{7EFA0CCE-6842-D156-8805-FB2D5DDA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94" y="1325107"/>
            <a:ext cx="2019300" cy="19558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CFCE164-7EAC-16D7-74DA-C4ADF443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33656" y="1324322"/>
            <a:ext cx="0" cy="246847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">
            <a:extLst>
              <a:ext uri="{FF2B5EF4-FFF2-40B4-BE49-F238E27FC236}">
                <a16:creationId xmlns:a16="http://schemas.microsoft.com/office/drawing/2014/main" id="{C4C5D1B4-2012-0084-9E04-FFFA471BBE1A}"/>
              </a:ext>
            </a:extLst>
          </p:cNvPr>
          <p:cNvSpPr txBox="1">
            <a:spLocks/>
          </p:cNvSpPr>
          <p:nvPr/>
        </p:nvSpPr>
        <p:spPr bwMode="gray">
          <a:xfrm>
            <a:off x="8855329" y="3240428"/>
            <a:ext cx="2468978" cy="644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1219170" eaLnBrk="1" fontAlgn="auto" latinLnBrk="0" hangingPunct="1">
              <a:spcBef>
                <a:spcPct val="0"/>
              </a:spcBef>
              <a:buSzTx/>
              <a:buNone/>
              <a:tabLst/>
              <a:defRPr kumimoji="0" sz="2000" kern="1200" spc="0" normalizeH="0" baseline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</a:defRPr>
            </a:lvl1pPr>
          </a:lstStyle>
          <a:p>
            <a:r>
              <a:rPr lang="en-US" dirty="0"/>
              <a:t>Lengthening time to publish</a:t>
            </a:r>
          </a:p>
        </p:txBody>
      </p:sp>
      <p:pic>
        <p:nvPicPr>
          <p:cNvPr id="15" name="Picture 14" descr="A collage shows covers of various science related publications: Nature, Science, the New England Journal of Medicine, Physical Review Letter, Cell, jbc, PNAS and The Astrophysical Journal. ">
            <a:extLst>
              <a:ext uri="{FF2B5EF4-FFF2-40B4-BE49-F238E27FC236}">
                <a16:creationId xmlns:a16="http://schemas.microsoft.com/office/drawing/2014/main" id="{EA163C2E-215D-CC12-DFD3-1CDD60BA86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27" y="1412861"/>
            <a:ext cx="3072382" cy="183931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23066F-3BD4-02E2-2DE7-CB8FA3F1C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74679" y="3990151"/>
            <a:ext cx="69238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">
            <a:extLst>
              <a:ext uri="{FF2B5EF4-FFF2-40B4-BE49-F238E27FC236}">
                <a16:creationId xmlns:a16="http://schemas.microsoft.com/office/drawing/2014/main" id="{AE22DEDC-7353-9EB1-E88D-B97B9126EE1F}"/>
              </a:ext>
            </a:extLst>
          </p:cNvPr>
          <p:cNvSpPr txBox="1">
            <a:spLocks/>
          </p:cNvSpPr>
          <p:nvPr/>
        </p:nvSpPr>
        <p:spPr bwMode="gray">
          <a:xfrm>
            <a:off x="5002492" y="6192065"/>
            <a:ext cx="3467791" cy="570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1219170" eaLnBrk="1" fontAlgn="auto" latinLnBrk="0" hangingPunct="1">
              <a:spcBef>
                <a:spcPct val="0"/>
              </a:spcBef>
              <a:buSzTx/>
              <a:buNone/>
              <a:tabLst/>
              <a:defRPr kumimoji="0" sz="2000" kern="1200" spc="0" normalizeH="0" baseline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</a:defRPr>
            </a:lvl1pPr>
          </a:lstStyle>
          <a:p>
            <a:r>
              <a:rPr lang="en-US" dirty="0"/>
              <a:t>New opportunities in Pharma/Biotech</a:t>
            </a:r>
          </a:p>
        </p:txBody>
      </p:sp>
      <p:pic>
        <p:nvPicPr>
          <p:cNvPr id="10" name="Picture 9" descr="Lab workers looking at a computer display.">
            <a:extLst>
              <a:ext uri="{FF2B5EF4-FFF2-40B4-BE49-F238E27FC236}">
                <a16:creationId xmlns:a16="http://schemas.microsoft.com/office/drawing/2014/main" id="{67565CC1-5483-92C8-1165-BEA830FAE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80" y="4187502"/>
            <a:ext cx="3215215" cy="1763903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BC6597-166E-7CAC-9B53-D718D222F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641656" y="4187502"/>
            <a:ext cx="0" cy="246847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9AC7030E-E737-923F-6500-C32A67A9F0DD}"/>
              </a:ext>
            </a:extLst>
          </p:cNvPr>
          <p:cNvSpPr txBox="1">
            <a:spLocks/>
          </p:cNvSpPr>
          <p:nvPr/>
        </p:nvSpPr>
        <p:spPr bwMode="gray">
          <a:xfrm>
            <a:off x="8641656" y="6147942"/>
            <a:ext cx="3456950" cy="6143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1219170" eaLnBrk="1" fontAlgn="auto" latinLnBrk="0" hangingPunct="1">
              <a:spcBef>
                <a:spcPct val="0"/>
              </a:spcBef>
              <a:buSzTx/>
              <a:buNone/>
              <a:tabLst/>
              <a:defRPr kumimoji="0" sz="2000" kern="1200" spc="0" normalizeH="0" baseline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</a:defRPr>
            </a:lvl1pPr>
          </a:lstStyle>
          <a:p>
            <a:r>
              <a:rPr lang="en-US" dirty="0"/>
              <a:t>Expanding research </a:t>
            </a:r>
            <a:br>
              <a:rPr lang="en-US" dirty="0"/>
            </a:br>
            <a:r>
              <a:rPr lang="en-US" dirty="0"/>
              <a:t>expectations</a:t>
            </a:r>
          </a:p>
        </p:txBody>
      </p:sp>
      <p:pic>
        <p:nvPicPr>
          <p:cNvPr id="16" name="Picture 15" descr="A benchtop full scan mass spectrometer ">
            <a:extLst>
              <a:ext uri="{FF2B5EF4-FFF2-40B4-BE49-F238E27FC236}">
                <a16:creationId xmlns:a16="http://schemas.microsoft.com/office/drawing/2014/main" id="{D5D954BB-6E47-3A26-32EE-2AD8F52375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9" y="4156981"/>
            <a:ext cx="2234585" cy="1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6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9F34-7561-7684-872F-A7624F4B5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percentage of earned doctorates commit immediately to industry or business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FA710-8DC5-D425-C4AC-541AFA51A7FC}"/>
              </a:ext>
            </a:extLst>
          </p:cNvPr>
          <p:cNvSpPr txBox="1"/>
          <p:nvPr/>
        </p:nvSpPr>
        <p:spPr>
          <a:xfrm>
            <a:off x="710457" y="1615191"/>
            <a:ext cx="5953760" cy="44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b" anchorCtr="0">
            <a:noAutofit/>
          </a:bodyPr>
          <a:lstStyle/>
          <a:p>
            <a:pPr algn="ctr">
              <a:buSzPts val="4000"/>
            </a:pPr>
            <a:r>
              <a:rPr lang="en-US" sz="1400" dirty="0"/>
              <a:t>Employment Sector of Science &amp; Engineering Doctorate Recipients </a:t>
            </a:r>
            <a:br>
              <a:rPr lang="en-US" sz="1400" dirty="0"/>
            </a:br>
            <a:r>
              <a:rPr lang="en-US" sz="1400" dirty="0"/>
              <a:t>with Definite Postgraduation Commitments for U.S. Employment</a:t>
            </a:r>
          </a:p>
        </p:txBody>
      </p:sp>
      <p:pic>
        <p:nvPicPr>
          <p:cNvPr id="11" name="Picture 10" descr="An area graph shows the percent of commitments in 5 professional sectors for 1991 to 2021. About 43% of doctorate recipients in academia had commitments in 1991, but this fell to about 26% by 2021. In industry or business, about 35% had commitments in 1991; this increased to around 57% by 2021. In government, around 12% had commitments in 1991, and dropped slightly to 9% in 2021. Seven percent in the nonprofit sector had commitments, and this held relatively steady from 1991 to 2021.  Among doctorate recipients in other or unknown sectors, 3% to 4% had commitments from 1991 to 2021, with a slight increase to 7% in 2006.">
            <a:extLst>
              <a:ext uri="{FF2B5EF4-FFF2-40B4-BE49-F238E27FC236}">
                <a16:creationId xmlns:a16="http://schemas.microsoft.com/office/drawing/2014/main" id="{0225D41A-E9AE-BC71-2147-CEB8B019D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1" y="2056826"/>
            <a:ext cx="7027632" cy="4078613"/>
          </a:xfrm>
          <a:prstGeom prst="rect">
            <a:avLst/>
          </a:prstGeom>
        </p:spPr>
      </p:pic>
      <p:pic>
        <p:nvPicPr>
          <p:cNvPr id="9" name="Graphic 8" descr="A pie chart titled “Employment Sector of Science &amp; Engineering Doctorate Recipients in 2021.” 57% were employed in industry or business, 26% in academia, 9% in government, 6% in nonprofit organizations, and 3% in other or unknown sectors.">
            <a:extLst>
              <a:ext uri="{FF2B5EF4-FFF2-40B4-BE49-F238E27FC236}">
                <a16:creationId xmlns:a16="http://schemas.microsoft.com/office/drawing/2014/main" id="{5916DA74-0E84-14A9-0EFE-16363AF15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1350" y="1554379"/>
            <a:ext cx="3838916" cy="442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BEF95-11EE-003A-A10F-4907330DA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234" y="6169138"/>
            <a:ext cx="7998645" cy="396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B184F3-CB17-EF2C-3C40-B1CFF226ACB2}"/>
              </a:ext>
            </a:extLst>
          </p:cNvPr>
          <p:cNvSpPr txBox="1"/>
          <p:nvPr/>
        </p:nvSpPr>
        <p:spPr>
          <a:xfrm>
            <a:off x="8900696" y="6599111"/>
            <a:ext cx="3305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Source: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7"/>
              </a:rPr>
              <a:t>https://ncses.nsf.gov/pubs/nsf22319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67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80BB-C2CA-A17C-D63F-179AF748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majority of postdocs feel negative about their job prospects and see their prospects as worse than previous generations</a:t>
            </a:r>
          </a:p>
        </p:txBody>
      </p:sp>
      <p:pic>
        <p:nvPicPr>
          <p:cNvPr id="4" name="Picture 3" descr="Bar graphs show survey results. How do you feel about your job prospects? Extremely negative 17%; somewhat negative 39%; neither positive nor negative 13%; somewhat positive 23%; extremely positive 4%; I don’t know 4%. Do you see your job prospects as better or worse than those of previous postdoc generations? Much worse 37%; somewhat worse 37%; neither worse not better 16%; somewhat better 7%; much better 1%; not applicable 2%.">
            <a:extLst>
              <a:ext uri="{FF2B5EF4-FFF2-40B4-BE49-F238E27FC236}">
                <a16:creationId xmlns:a16="http://schemas.microsoft.com/office/drawing/2014/main" id="{422444A7-1FBB-FFA3-B914-058EF907D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16" y="1109398"/>
            <a:ext cx="6209537" cy="5466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7208F-0719-18E8-26FA-50B6B773EE2E}"/>
              </a:ext>
            </a:extLst>
          </p:cNvPr>
          <p:cNvSpPr txBox="1"/>
          <p:nvPr/>
        </p:nvSpPr>
        <p:spPr>
          <a:xfrm>
            <a:off x="9004259" y="6576267"/>
            <a:ext cx="3106818" cy="2616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r"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Source: </a:t>
            </a:r>
            <a:r>
              <a:rPr lang="en-US" sz="1100" i="1" dirty="0">
                <a:solidFill>
                  <a:srgbClr val="000000"/>
                </a:solidFill>
                <a:latin typeface="Open Sans"/>
                <a:hlinkClick r:id="rId3"/>
              </a:rPr>
              <a:t>Woolston, Nature Career Feature 2020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0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B4A0A-0153-61DE-1A81-D314936EA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Postdoc satisfaction is decreasing, while more than half have considered leaving science due to mental health issues related to work</a:t>
            </a:r>
          </a:p>
        </p:txBody>
      </p:sp>
      <p:pic>
        <p:nvPicPr>
          <p:cNvPr id="4" name="Picture 3" descr="Bar charts show answers to survey questions: How satisfied are you in your current position?  Note: Percentages do not add up to 100% because of rounding.  Satisfied 61%; Dissatisfied 26%; Neutral 14%. In the past year would you say your level of satisfaction has... Significantly worsened 18%; Worsened a little 32%; Stayed the same 23%; Improved a little 19%; Significantly improved 7%; Not applicable 1%.">
            <a:extLst>
              <a:ext uri="{FF2B5EF4-FFF2-40B4-BE49-F238E27FC236}">
                <a16:creationId xmlns:a16="http://schemas.microsoft.com/office/drawing/2014/main" id="{D9A7D36C-0E08-8E13-FB4F-1A31900F3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47" y="1523711"/>
            <a:ext cx="5878331" cy="4709160"/>
          </a:xfrm>
          <a:prstGeom prst="rect">
            <a:avLst/>
          </a:prstGeom>
        </p:spPr>
      </p:pic>
      <p:pic>
        <p:nvPicPr>
          <p:cNvPr id="11" name="Picture 10" descr="Bar charts show answers to survey questions: Have you considered leaving science because of depression, anxiety or similar issues related to your work?  Yes 51%, No 47%, Prefer not to say 2%.  Have you sought or received professional help for depression or anxiety related to your work?*  Yes, I have received/ l am receiving help 20%; Yes, I have sought help but am yet to receive it 3%; No, but I would/would have liked to receive help 26%; No, I do not/have not required help 49%; I'd prefer not to say 3%. *Percentages do not add up to 100% because of rounding.">
            <a:extLst>
              <a:ext uri="{FF2B5EF4-FFF2-40B4-BE49-F238E27FC236}">
                <a16:creationId xmlns:a16="http://schemas.microsoft.com/office/drawing/2014/main" id="{26FBD76F-257B-1430-BBBD-9A0ED2EE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582" y="1375240"/>
            <a:ext cx="5537200" cy="5221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EFF12-C4C4-68EF-474C-2DDC5B70B566}"/>
              </a:ext>
            </a:extLst>
          </p:cNvPr>
          <p:cNvSpPr txBox="1"/>
          <p:nvPr/>
        </p:nvSpPr>
        <p:spPr>
          <a:xfrm>
            <a:off x="9085182" y="6596390"/>
            <a:ext cx="3106818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Source: </a:t>
            </a:r>
            <a:r>
              <a:rPr lang="en-US" sz="1100" i="1" dirty="0">
                <a:solidFill>
                  <a:srgbClr val="000000"/>
                </a:solidFill>
                <a:latin typeface="Open Sans"/>
                <a:hlinkClick r:id="rId4"/>
              </a:rPr>
              <a:t>Woolston, Nature Career Feature 2020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2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336E-EE6C-C1A8-A303-CA37D594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listening session: Job security, career prospects, and quality of life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B9F0209-0AB8-BC85-DAE7-64A0BE276F52}"/>
              </a:ext>
            </a:extLst>
          </p:cNvPr>
          <p:cNvSpPr txBox="1">
            <a:spLocks/>
          </p:cNvSpPr>
          <p:nvPr/>
        </p:nvSpPr>
        <p:spPr bwMode="gray">
          <a:xfrm>
            <a:off x="346415" y="4869304"/>
            <a:ext cx="2998166" cy="594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1219170" rtl="0" eaLnBrk="1" latinLnBrk="0" hangingPunct="1">
              <a:spcBef>
                <a:spcPct val="0"/>
              </a:spcBef>
              <a:buNone/>
              <a:defRPr lang="en-US" sz="3200" b="1" kern="1200" noProof="0" dirty="0">
                <a:solidFill>
                  <a:srgbClr val="005587"/>
                </a:solidFill>
                <a:latin typeface="Poppins" pitchFamily="2" charset="77"/>
                <a:ea typeface="Open Sans Semibold" panose="020B0706030804020204" pitchFamily="34" charset="0"/>
                <a:cs typeface="Poppins" pitchFamily="2" charset="77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  <a:sym typeface="Arial"/>
              </a:rPr>
              <a:t>Limited opportunities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  <a:sym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  <a:sym typeface="Arial"/>
              </a:rPr>
              <a:t>in academia</a:t>
            </a:r>
          </a:p>
        </p:txBody>
      </p:sp>
      <p:pic>
        <p:nvPicPr>
          <p:cNvPr id="15" name="Picture 14" descr="A speaker or professor presents at a podium.">
            <a:extLst>
              <a:ext uri="{FF2B5EF4-FFF2-40B4-BE49-F238E27FC236}">
                <a16:creationId xmlns:a16="http://schemas.microsoft.com/office/drawing/2014/main" id="{8C1E11AC-8987-0CAE-2992-90100A4CD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8" y="2797873"/>
            <a:ext cx="2019300" cy="19558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5CF3DA41-AACC-A0FE-A454-41FFEA35537F}"/>
              </a:ext>
            </a:extLst>
          </p:cNvPr>
          <p:cNvSpPr txBox="1">
            <a:spLocks/>
          </p:cNvSpPr>
          <p:nvPr/>
        </p:nvSpPr>
        <p:spPr bwMode="gray">
          <a:xfrm>
            <a:off x="3805778" y="4753673"/>
            <a:ext cx="3467791" cy="570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1219170" eaLnBrk="1" fontAlgn="auto" latinLnBrk="0" hangingPunct="1">
              <a:spcBef>
                <a:spcPct val="0"/>
              </a:spcBef>
              <a:buSzTx/>
              <a:buNone/>
              <a:tabLst/>
              <a:defRPr kumimoji="0" sz="2000" kern="1200" spc="0" normalizeH="0" baseline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</a:defRPr>
            </a:lvl1pPr>
          </a:lstStyle>
          <a:p>
            <a:r>
              <a:rPr lang="en-US" dirty="0"/>
              <a:t>New opportunities in Pharma/Biotech</a:t>
            </a:r>
          </a:p>
        </p:txBody>
      </p:sp>
      <p:pic>
        <p:nvPicPr>
          <p:cNvPr id="16" name="Picture 15" descr="Lab workers looking at a computer display.">
            <a:extLst>
              <a:ext uri="{FF2B5EF4-FFF2-40B4-BE49-F238E27FC236}">
                <a16:creationId xmlns:a16="http://schemas.microsoft.com/office/drawing/2014/main" id="{A80187DC-468F-0C69-E6ED-DCED1F5D1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50" y="2797873"/>
            <a:ext cx="3215215" cy="1763903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14C53617-79E1-03FD-A6D3-72CA1E6DD896}"/>
              </a:ext>
            </a:extLst>
          </p:cNvPr>
          <p:cNvSpPr txBox="1">
            <a:spLocks/>
          </p:cNvSpPr>
          <p:nvPr/>
        </p:nvSpPr>
        <p:spPr bwMode="gray">
          <a:xfrm>
            <a:off x="7660726" y="4954673"/>
            <a:ext cx="4034307" cy="7385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1219170" eaLnBrk="1" fontAlgn="auto" latinLnBrk="0" hangingPunct="1">
              <a:spcBef>
                <a:spcPct val="0"/>
              </a:spcBef>
              <a:buSzTx/>
              <a:buNone/>
              <a:tabLst/>
              <a:defRPr kumimoji="0" sz="2000" kern="1200" spc="0" normalizeH="0" baseline="0">
                <a:ln>
                  <a:noFill/>
                </a:ln>
                <a:solidFill>
                  <a:srgbClr val="20558A"/>
                </a:solidFill>
                <a:effectLst/>
                <a:uLnTx/>
                <a:uFillTx/>
                <a:latin typeface="Poppins"/>
                <a:ea typeface="Open Sans Semibold"/>
                <a:cs typeface="Poppins"/>
              </a:defRPr>
            </a:lvl1pPr>
          </a:lstStyle>
          <a:p>
            <a:r>
              <a:rPr lang="en-US" dirty="0"/>
              <a:t>Increasing expectations: Work/life balance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40AFDB-50BB-7701-6C7D-EE3B4EC27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64674" y="2507673"/>
            <a:ext cx="3887421" cy="2956518"/>
            <a:chOff x="3464674" y="2330908"/>
            <a:chExt cx="3887421" cy="33240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537520-06DB-945C-DB77-EF594AF71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4674" y="2330908"/>
              <a:ext cx="0" cy="332408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177387-682C-631B-718C-7D6412B4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2095" y="2330908"/>
              <a:ext cx="0" cy="332408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A Venn diagram representing Quality of Life. It consists of 3 equally intersecting and overlapping circles -- economy, environment, and community, with quality of life at the center.">
            <a:extLst>
              <a:ext uri="{FF2B5EF4-FFF2-40B4-BE49-F238E27FC236}">
                <a16:creationId xmlns:a16="http://schemas.microsoft.com/office/drawing/2014/main" id="{096A6D0C-F973-E265-8F8A-2F2C85DF7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726" y="2715179"/>
            <a:ext cx="2090322" cy="1931746"/>
          </a:xfrm>
          <a:prstGeom prst="rect">
            <a:avLst/>
          </a:prstGeom>
        </p:spPr>
      </p:pic>
      <p:pic>
        <p:nvPicPr>
          <p:cNvPr id="18" name="Picture 17" descr="Scales showing work and life perfectly balanced on each side.">
            <a:extLst>
              <a:ext uri="{FF2B5EF4-FFF2-40B4-BE49-F238E27FC236}">
                <a16:creationId xmlns:a16="http://schemas.microsoft.com/office/drawing/2014/main" id="{8F38309B-1154-CBFD-3718-91CED8673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6142" y="2800328"/>
            <a:ext cx="2258266" cy="17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61167"/>
      </p:ext>
    </p:extLst>
  </p:cSld>
  <p:clrMapOvr>
    <a:masterClrMapping/>
  </p:clrMapOvr>
</p:sld>
</file>

<file path=ppt/theme/theme1.xml><?xml version="1.0" encoding="utf-8"?>
<a:theme xmlns:a="http://schemas.openxmlformats.org/drawingml/2006/main" name="1_Section_01 (yellow)">
  <a:themeElements>
    <a:clrScheme name="Custom 13">
      <a:dk1>
        <a:srgbClr val="262261"/>
      </a:dk1>
      <a:lt1>
        <a:srgbClr val="FFFFFF"/>
      </a:lt1>
      <a:dk2>
        <a:srgbClr val="3E8EDE"/>
      </a:dk2>
      <a:lt2>
        <a:srgbClr val="F1F2F2"/>
      </a:lt2>
      <a:accent1>
        <a:srgbClr val="262261"/>
      </a:accent1>
      <a:accent2>
        <a:srgbClr val="3E8EDE"/>
      </a:accent2>
      <a:accent3>
        <a:srgbClr val="BFBFBF"/>
      </a:accent3>
      <a:accent4>
        <a:srgbClr val="ED2024"/>
      </a:accent4>
      <a:accent5>
        <a:srgbClr val="919191"/>
      </a:accent5>
      <a:accent6>
        <a:srgbClr val="441114"/>
      </a:accent6>
      <a:hlink>
        <a:srgbClr val="0000FF"/>
      </a:hlink>
      <a:folHlink>
        <a:srgbClr val="4411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b" anchorCtr="0">
        <a:noAutofit/>
      </a:bodyPr>
      <a:lstStyle>
        <a:defPPr marL="0" indent="0" algn="ctr">
          <a:lnSpc>
            <a:spcPct val="100000"/>
          </a:lnSpc>
          <a:buClr>
            <a:srgbClr val="000000"/>
          </a:buClr>
          <a:buSzPts val="4000"/>
          <a:buNone/>
          <a:defRPr sz="3200" u="sng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Section_01 (yellow)">
  <a:themeElements>
    <a:clrScheme name="Custom 12">
      <a:dk1>
        <a:srgbClr val="262261"/>
      </a:dk1>
      <a:lt1>
        <a:srgbClr val="FFFFFF"/>
      </a:lt1>
      <a:dk2>
        <a:srgbClr val="3E8EDE"/>
      </a:dk2>
      <a:lt2>
        <a:srgbClr val="F1F2F2"/>
      </a:lt2>
      <a:accent1>
        <a:srgbClr val="262261"/>
      </a:accent1>
      <a:accent2>
        <a:srgbClr val="3E8EDE"/>
      </a:accent2>
      <a:accent3>
        <a:srgbClr val="BFBFBF"/>
      </a:accent3>
      <a:accent4>
        <a:srgbClr val="ED2024"/>
      </a:accent4>
      <a:accent5>
        <a:srgbClr val="919191"/>
      </a:accent5>
      <a:accent6>
        <a:srgbClr val="441114"/>
      </a:accent6>
      <a:hlink>
        <a:srgbClr val="0000FF"/>
      </a:hlink>
      <a:folHlink>
        <a:srgbClr val="4411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b" anchorCtr="0">
        <a:noAutofit/>
      </a:bodyPr>
      <a:lstStyle>
        <a:defPPr marL="0" indent="0" algn="ctr">
          <a:lnSpc>
            <a:spcPct val="100000"/>
          </a:lnSpc>
          <a:buClr>
            <a:srgbClr val="000000"/>
          </a:buClr>
          <a:buSzPts val="4000"/>
          <a:buNone/>
          <a:defRPr sz="3200" u="sng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407b48-b62d-43d2-8e00-c3c0b8439bcf">
      <Terms xmlns="http://schemas.microsoft.com/office/infopath/2007/PartnerControls"/>
    </lcf76f155ced4ddcb4097134ff3c332f>
    <TaxCatchAll xmlns="108f0ea0-95be-4132-bbad-2d5d3b1ebef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A72BE172D13459A46F23709EC47CA" ma:contentTypeVersion="16" ma:contentTypeDescription="Create a new document." ma:contentTypeScope="" ma:versionID="95c64ff2321aad5553b25dbca1282472">
  <xsd:schema xmlns:xsd="http://www.w3.org/2001/XMLSchema" xmlns:xs="http://www.w3.org/2001/XMLSchema" xmlns:p="http://schemas.microsoft.com/office/2006/metadata/properties" xmlns:ns2="ec407b48-b62d-43d2-8e00-c3c0b8439bcf" xmlns:ns3="108f0ea0-95be-4132-bbad-2d5d3b1ebeff" targetNamespace="http://schemas.microsoft.com/office/2006/metadata/properties" ma:root="true" ma:fieldsID="903d47b5f6b794f0ac4bf18f3fc02c2a" ns2:_="" ns3:_="">
    <xsd:import namespace="ec407b48-b62d-43d2-8e00-c3c0b8439bcf"/>
    <xsd:import namespace="108f0ea0-95be-4132-bbad-2d5d3b1ebe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07b48-b62d-43d2-8e00-c3c0b8439b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f0ea0-95be-4132-bbad-2d5d3b1ebe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effa3f-1110-4dc9-bac4-64cbf6e1141d}" ma:internalName="TaxCatchAll" ma:showField="CatchAllData" ma:web="108f0ea0-95be-4132-bbad-2d5d3b1ebe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F4610-E45F-49CE-A259-71DFE8DC1D51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9b2e6515-adc1-4e9e-9f4b-8d9e4550784f"/>
    <ds:schemaRef ds:uri="9bd7698e-318c-4d1a-8d78-2ab388e0b1a1"/>
    <ds:schemaRef ds:uri="http://www.w3.org/XML/1998/namespace"/>
    <ds:schemaRef ds:uri="ec407b48-b62d-43d2-8e00-c3c0b8439bcf"/>
    <ds:schemaRef ds:uri="108f0ea0-95be-4132-bbad-2d5d3b1ebeff"/>
  </ds:schemaRefs>
</ds:datastoreItem>
</file>

<file path=customXml/itemProps2.xml><?xml version="1.0" encoding="utf-8"?>
<ds:datastoreItem xmlns:ds="http://schemas.openxmlformats.org/officeDocument/2006/customXml" ds:itemID="{950800CA-3F2F-40A3-A805-0D319E549E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92672-EB76-4980-8610-83C8AB1C6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407b48-b62d-43d2-8e00-c3c0b8439bcf"/>
    <ds:schemaRef ds:uri="108f0ea0-95be-4132-bbad-2d5d3b1eb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36801</TotalTime>
  <Words>316</Words>
  <Application>Microsoft Office PowerPoint</Application>
  <PresentationFormat>Widescreen</PresentationFormat>
  <Paragraphs>29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1_Section_01 (yellow)</vt:lpstr>
      <vt:lpstr>2_Section_01 (yellow)</vt:lpstr>
      <vt:lpstr>Postdoc Listening Sessions: Housekeeping</vt:lpstr>
      <vt:lpstr>Forces driving decline in postdocs are multifactorial and complex</vt:lpstr>
      <vt:lpstr>Increasing percentage of earned doctorates commit immediately to industry or business</vt:lpstr>
      <vt:lpstr>A majority of postdocs feel negative about their job prospects and see their prospects as worse than previous generations</vt:lpstr>
      <vt:lpstr>Postdoc satisfaction is decreasing, while more than half have considered leaving science due to mental health issues related to work</vt:lpstr>
      <vt:lpstr>Today’s listening session: Job security, career prospects, and quality of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Forces driving decline in postdocs are multifactorial and complex</dc:title>
  <dc:subject>Compensation and benefits of postdoctoral appointments</dc:subject>
  <dc:creator>National Institutes of Health, Office of Communications and Public Liaison</dc:creator>
  <cp:keywords>National Institutes of Health, NIH, Office of Communications and Public Liaison, postdoctoral appointments, compensation and benefits</cp:keywords>
  <cp:lastModifiedBy>Heather Guith</cp:lastModifiedBy>
  <cp:revision>390</cp:revision>
  <cp:lastPrinted>2021-10-28T12:48:14Z</cp:lastPrinted>
  <dcterms:created xsi:type="dcterms:W3CDTF">2020-04-30T02:36:02Z</dcterms:created>
  <dcterms:modified xsi:type="dcterms:W3CDTF">2023-03-20T13:51:58Z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pyright status">
    <vt:lpwstr>Public domain</vt:lpwstr>
  </property>
  <property fmtid="{D5CDD505-2E9C-101B-9397-08002B2CF9AE}" pid="4" name="508 Compliance ">
    <vt:lpwstr>Palladian Partners</vt:lpwstr>
  </property>
  <property fmtid="{D5CDD505-2E9C-101B-9397-08002B2CF9AE}" pid="5" name="ContentTypeId">
    <vt:lpwstr>0x010100707A72BE172D13459A46F23709EC47CA</vt:lpwstr>
  </property>
  <property fmtid="{D5CDD505-2E9C-101B-9397-08002B2CF9AE}" pid="6" name="MediaServiceImageTags">
    <vt:lpwstr/>
  </property>
  <property fmtid="{D5CDD505-2E9C-101B-9397-08002B2CF9AE}" pid="7" name="508 Compliance">
    <vt:lpwstr>Palladian Partners</vt:lpwstr>
  </property>
</Properties>
</file>